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sldIdLst>
    <p:sldId id="274" r:id="rId2"/>
    <p:sldId id="256" r:id="rId3"/>
    <p:sldId id="261" r:id="rId4"/>
    <p:sldId id="278" r:id="rId5"/>
    <p:sldId id="263" r:id="rId6"/>
    <p:sldId id="264" r:id="rId7"/>
    <p:sldId id="265" r:id="rId8"/>
    <p:sldId id="282" r:id="rId9"/>
    <p:sldId id="283" r:id="rId10"/>
    <p:sldId id="284" r:id="rId11"/>
    <p:sldId id="266" r:id="rId12"/>
    <p:sldId id="257" r:id="rId13"/>
    <p:sldId id="272" r:id="rId14"/>
    <p:sldId id="279" r:id="rId15"/>
    <p:sldId id="281" r:id="rId16"/>
    <p:sldId id="280" r:id="rId17"/>
    <p:sldId id="268" r:id="rId18"/>
    <p:sldId id="269" r:id="rId19"/>
    <p:sldId id="270" r:id="rId20"/>
    <p:sldId id="271" r:id="rId21"/>
    <p:sldId id="275" r:id="rId22"/>
    <p:sldId id="258" r:id="rId23"/>
    <p:sldId id="259" r:id="rId24"/>
    <p:sldId id="276" r:id="rId25"/>
    <p:sldId id="267" r:id="rId26"/>
    <p:sldId id="273"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ACEFC7-62B4-4BA1-A802-0F1DDE000157}" type="datetimeFigureOut">
              <a:rPr lang="en-US" smtClean="0"/>
              <a:pPr/>
              <a:t>10/30/2012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F9D77-6CB0-4130-BE08-F728E0FCDA8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6C963B5-4D5E-46D7-8C03-537864A74D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63B5-4D5E-46D7-8C03-537864A74DC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8" name="Slide Number Placeholder 7"/>
          <p:cNvSpPr>
            <a:spLocks noGrp="1"/>
          </p:cNvSpPr>
          <p:nvPr>
            <p:ph type="sldNum" sz="quarter" idx="11"/>
          </p:nvPr>
        </p:nvSpPr>
        <p:spPr/>
        <p:txBody>
          <a:bodyPr/>
          <a:lstStyle/>
          <a:p>
            <a:fld id="{26C963B5-4D5E-46D7-8C03-537864A74DC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181FB6-DA4A-4D19-8C1C-50F3C4C7EDC5}"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26C963B5-4D5E-46D7-8C03-537864A74D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1181FB6-DA4A-4D19-8C1C-50F3C4C7EDC5}" type="datetimeFigureOut">
              <a:rPr lang="en-US" smtClean="0"/>
              <a:pPr/>
              <a:t>10/30/2012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963B5-4D5E-46D7-8C03-537864A74D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1181FB6-DA4A-4D19-8C1C-50F3C4C7EDC5}" type="datetimeFigureOut">
              <a:rPr lang="en-US" smtClean="0"/>
              <a:pPr/>
              <a:t>10/30/2012</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6C963B5-4D5E-46D7-8C03-537864A74DC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a1oKs8fvYQ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https://mail-attachment.googleusercontent.com/attachment/u/0/?ui=2&amp;ik=8fd142a99f&amp;view=att&amp;th=13aa91f42ca74db0&amp;attid=0.1&amp;disp=inline&amp;safe=1&amp;zw&amp;saduie=AG9B_P-hELX7jwDmp24sSUHuPDp6&amp;sadet=1351487493022&amp;sads=vZrcRNVzUNtjxEDpOTvxJ4Y6t4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s://mail-attachment.googleusercontent.com/attachment/u/0/?ui=2&amp;ik=8fd142a99f&amp;view=att&amp;th=13aa91f42ca74db0&amp;attid=0.1&amp;disp=inline&amp;safe=1&amp;zw&amp;saduie=AG9B_P-hELX7jwDmp24sSUHuPDp6&amp;sadet=1351487493022&amp;sads=vZrcRNVzUNtjxEDpOTvxJ4Y6t4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6" name="AutoShape 6" descr="https://mail-attachment.googleusercontent.com/attachment/u/0/?ui=2&amp;ik=8fd142a99f&amp;view=att&amp;th=13aa91f42ca74db0&amp;attid=0.1&amp;disp=inline&amp;safe=1&amp;zw&amp;saduie=AG9B_P-hELX7jwDmp24sSUHuPDp6&amp;sadet=1351487493022&amp;sads=vZrcRNVzUNtjxEDpOTvxJ4Y6t4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8" name="AutoShape 8" descr="https://mail-attachment.googleusercontent.com/attachment/u/0/?ui=2&amp;ik=8fd142a99f&amp;view=att&amp;th=13aa91f42ca74db0&amp;attid=0.1&amp;disp=inline&amp;safe=1&amp;zw&amp;saduie=AG9B_P-hELX7jwDmp24sSUHuPDp6&amp;sadet=1351487493022&amp;sads=vZrcRNVzUNtjxEDpOTvxJ4Y6t4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slutty shoes.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Nonverbal Cues</a:t>
            </a:r>
            <a:endParaRPr lang="en-US" sz="4000" dirty="0">
              <a:latin typeface="Garamond" pitchFamily="18" charset="0"/>
            </a:endParaRPr>
          </a:p>
        </p:txBody>
      </p:sp>
      <p:sp>
        <p:nvSpPr>
          <p:cNvPr id="3" name="Content Placeholder 2"/>
          <p:cNvSpPr>
            <a:spLocks noGrp="1"/>
          </p:cNvSpPr>
          <p:nvPr>
            <p:ph idx="1"/>
          </p:nvPr>
        </p:nvSpPr>
        <p:spPr>
          <a:xfrm>
            <a:off x="457200" y="1600200"/>
            <a:ext cx="8001000" cy="4525963"/>
          </a:xfrm>
        </p:spPr>
        <p:txBody>
          <a:bodyPr/>
          <a:lstStyle/>
          <a:p>
            <a:pPr algn="ctr">
              <a:buNone/>
            </a:pPr>
            <a:r>
              <a:rPr lang="en-US" sz="2800" dirty="0" smtClean="0">
                <a:latin typeface="Garamond" pitchFamily="18" charset="0"/>
              </a:rPr>
              <a:t>Make sure your non-verbal communication matches your verbal </a:t>
            </a:r>
            <a:r>
              <a:rPr lang="en-US" sz="2800" dirty="0" smtClean="0">
                <a:latin typeface="Garamond" pitchFamily="18" charset="0"/>
              </a:rPr>
              <a:t>communication</a:t>
            </a:r>
          </a:p>
          <a:p>
            <a:pPr algn="ctr">
              <a:buNone/>
            </a:pPr>
            <a:endParaRPr lang="en-US" sz="1000" dirty="0" smtClean="0">
              <a:latin typeface="Garamond" pitchFamily="18" charset="0"/>
            </a:endParaRPr>
          </a:p>
          <a:p>
            <a:pPr algn="ctr">
              <a:buNone/>
            </a:pPr>
            <a:r>
              <a:rPr lang="en-US" sz="2800" dirty="0" smtClean="0">
                <a:latin typeface="Garamond" pitchFamily="18" charset="0"/>
              </a:rPr>
              <a:t>Not all nonverbal communication is interpreted the same– make sure you are fully aware of your settings. Some gestures here may mean something else in an international setting.</a:t>
            </a:r>
          </a:p>
          <a:p>
            <a:pPr>
              <a:buNone/>
            </a:pPr>
            <a:endParaRPr lang="en-US" dirty="0"/>
          </a:p>
        </p:txBody>
      </p:sp>
      <p:pic>
        <p:nvPicPr>
          <p:cNvPr id="38914" name="Picture 2" descr="http://www.barnhartlawplc.com/wp-content/uploads/2011/07/International-Deal-Handshake-300x199.jpg"/>
          <p:cNvPicPr>
            <a:picLocks noChangeAspect="1" noChangeArrowheads="1"/>
          </p:cNvPicPr>
          <p:nvPr/>
        </p:nvPicPr>
        <p:blipFill>
          <a:blip r:embed="rId2" cstate="print"/>
          <a:srcRect/>
          <a:stretch>
            <a:fillRect/>
          </a:stretch>
        </p:blipFill>
        <p:spPr bwMode="auto">
          <a:xfrm>
            <a:off x="2667000" y="4648200"/>
            <a:ext cx="3928701" cy="2057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Proper Introductions</a:t>
            </a:r>
            <a:endParaRPr lang="en-US" sz="4000" dirty="0">
              <a:latin typeface="Garamond" pitchFamily="18" charset="0"/>
            </a:endParaRPr>
          </a:p>
        </p:txBody>
      </p:sp>
      <p:sp>
        <p:nvSpPr>
          <p:cNvPr id="3" name="Content Placeholder 2"/>
          <p:cNvSpPr>
            <a:spLocks noGrp="1"/>
          </p:cNvSpPr>
          <p:nvPr>
            <p:ph idx="1"/>
          </p:nvPr>
        </p:nvSpPr>
        <p:spPr/>
        <p:txBody>
          <a:bodyPr>
            <a:normAutofit fontScale="92500" lnSpcReduction="20000"/>
          </a:bodyPr>
          <a:lstStyle/>
          <a:p>
            <a:r>
              <a:rPr lang="en-US" sz="3200" i="1" dirty="0" smtClean="0">
                <a:latin typeface="Garamond" pitchFamily="18" charset="0"/>
              </a:rPr>
              <a:t>“Think of the person you want to honor most, and mention that person's name first” </a:t>
            </a:r>
            <a:r>
              <a:rPr lang="en-US" sz="3200" dirty="0" smtClean="0">
                <a:latin typeface="Garamond" pitchFamily="18" charset="0"/>
              </a:rPr>
              <a:t> (</a:t>
            </a:r>
            <a:r>
              <a:rPr lang="en-US" sz="3200" dirty="0" err="1" smtClean="0">
                <a:latin typeface="Garamond" pitchFamily="18" charset="0"/>
              </a:rPr>
              <a:t>Bixler</a:t>
            </a:r>
            <a:r>
              <a:rPr lang="en-US" sz="3200" dirty="0" smtClean="0">
                <a:latin typeface="Garamond" pitchFamily="18" charset="0"/>
              </a:rPr>
              <a:t>, 1997).</a:t>
            </a:r>
          </a:p>
          <a:p>
            <a:endParaRPr lang="en-US" sz="3200" dirty="0" smtClean="0"/>
          </a:p>
          <a:p>
            <a:r>
              <a:rPr lang="en-US" sz="2800" b="1" dirty="0" smtClean="0">
                <a:latin typeface="Garamond" pitchFamily="18" charset="0"/>
              </a:rPr>
              <a:t>Example: </a:t>
            </a:r>
            <a:r>
              <a:rPr lang="en-US" sz="2800" dirty="0" smtClean="0">
                <a:latin typeface="Garamond" pitchFamily="18" charset="0"/>
              </a:rPr>
              <a:t>Ms</a:t>
            </a:r>
            <a:r>
              <a:rPr lang="en-US" sz="2800" b="1" dirty="0" smtClean="0">
                <a:latin typeface="Garamond" pitchFamily="18" charset="0"/>
              </a:rPr>
              <a:t>. </a:t>
            </a:r>
            <a:r>
              <a:rPr lang="en-US" sz="2800" dirty="0" smtClean="0">
                <a:latin typeface="Garamond" pitchFamily="18" charset="0"/>
              </a:rPr>
              <a:t>Sarah Nuzzo (Company CEO) </a:t>
            </a:r>
          </a:p>
          <a:p>
            <a:pPr>
              <a:buNone/>
            </a:pPr>
            <a:r>
              <a:rPr lang="en-US" sz="2800" dirty="0" smtClean="0">
                <a:latin typeface="Garamond" pitchFamily="18" charset="0"/>
              </a:rPr>
              <a:t>	Ms. Andrea Costello (Divisional Manager)</a:t>
            </a:r>
          </a:p>
          <a:p>
            <a:pPr>
              <a:buNone/>
            </a:pPr>
            <a:r>
              <a:rPr lang="en-US" sz="3200" b="1" i="1" dirty="0" smtClean="0">
                <a:latin typeface="Garamond" pitchFamily="18" charset="0"/>
              </a:rPr>
              <a:t>	</a:t>
            </a:r>
            <a:r>
              <a:rPr lang="en-US" sz="2600" b="1" i="1" dirty="0" smtClean="0">
                <a:latin typeface="Garamond" pitchFamily="18" charset="0"/>
              </a:rPr>
              <a:t>“Ms. Nuzzo, I would like to introduce Ms. Andrea Costello. Andrea, Ms. Sarah Nuzzo”</a:t>
            </a:r>
            <a:endParaRPr lang="en-US" b="1" i="1" dirty="0" smtClean="0">
              <a:latin typeface="Garamond" pitchFamily="18" charset="0"/>
            </a:endParaRPr>
          </a:p>
          <a:p>
            <a:pPr>
              <a:buNone/>
            </a:pPr>
            <a:endParaRPr lang="en-US" sz="3200" b="1" i="1" dirty="0" smtClean="0">
              <a:latin typeface="Garamond" pitchFamily="18" charset="0"/>
            </a:endParaRPr>
          </a:p>
          <a:p>
            <a:pPr marL="342900" indent="-342900">
              <a:buNone/>
            </a:pPr>
            <a:r>
              <a:rPr lang="en-US" sz="2800" dirty="0" smtClean="0">
                <a:latin typeface="Garamond" pitchFamily="18" charset="0"/>
              </a:rPr>
              <a:t>	Introductions should be followed by a few comments about the individual such as a common interest to initiate conversation between the individuals.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aramond" pitchFamily="18" charset="0"/>
              </a:rPr>
              <a:t>Professional Attire 101</a:t>
            </a:r>
            <a:endParaRPr lang="en-US" dirty="0">
              <a:latin typeface="Garamond" pitchFamily="18" charset="0"/>
            </a:endParaRPr>
          </a:p>
        </p:txBody>
      </p:sp>
      <p:sp>
        <p:nvSpPr>
          <p:cNvPr id="3" name="Content Placeholder 2"/>
          <p:cNvSpPr>
            <a:spLocks noGrp="1"/>
          </p:cNvSpPr>
          <p:nvPr>
            <p:ph idx="1"/>
          </p:nvPr>
        </p:nvSpPr>
        <p:spPr/>
        <p:txBody>
          <a:bodyPr/>
          <a:lstStyle/>
          <a:p>
            <a:pPr>
              <a:buNone/>
            </a:pPr>
            <a:endParaRPr lang="en-US" dirty="0" smtClean="0">
              <a:latin typeface="Garamond" pitchFamily="18" charset="0"/>
            </a:endParaRPr>
          </a:p>
          <a:p>
            <a:pPr>
              <a:buNone/>
            </a:pPr>
            <a:r>
              <a:rPr lang="en-US" dirty="0" smtClean="0">
                <a:latin typeface="Garamond" pitchFamily="18" charset="0"/>
              </a:rPr>
              <a:t>Women:</a:t>
            </a:r>
          </a:p>
          <a:p>
            <a:pPr>
              <a:buFont typeface="Wingdings" pitchFamily="2" charset="2"/>
              <a:buChar char="§"/>
            </a:pPr>
            <a:r>
              <a:rPr lang="en-US" dirty="0" smtClean="0">
                <a:latin typeface="Garamond" pitchFamily="18" charset="0"/>
              </a:rPr>
              <a:t>Dark blue, black, or grey suits</a:t>
            </a:r>
          </a:p>
          <a:p>
            <a:pPr>
              <a:buFont typeface="Wingdings" pitchFamily="2" charset="2"/>
              <a:buChar char="§"/>
            </a:pPr>
            <a:r>
              <a:rPr lang="en-US" dirty="0" smtClean="0">
                <a:latin typeface="Garamond" pitchFamily="18" charset="0"/>
              </a:rPr>
              <a:t>Blouse</a:t>
            </a:r>
          </a:p>
          <a:p>
            <a:pPr>
              <a:buFont typeface="Wingdings" pitchFamily="2" charset="2"/>
              <a:buChar char="§"/>
            </a:pPr>
            <a:r>
              <a:rPr lang="en-US" dirty="0" smtClean="0">
                <a:latin typeface="Garamond" pitchFamily="18" charset="0"/>
              </a:rPr>
              <a:t>2.5” heels or less</a:t>
            </a:r>
          </a:p>
          <a:p>
            <a:pPr>
              <a:buFont typeface="Wingdings" pitchFamily="2" charset="2"/>
              <a:buChar char="§"/>
            </a:pPr>
            <a:r>
              <a:rPr lang="en-US" dirty="0" smtClean="0">
                <a:latin typeface="Garamond" pitchFamily="18" charset="0"/>
              </a:rPr>
              <a:t>Leather briefcase/portfolio</a:t>
            </a:r>
          </a:p>
        </p:txBody>
      </p:sp>
      <p:pic>
        <p:nvPicPr>
          <p:cNvPr id="5" name="Picture 8" descr="http://www.northwestern.edu/careers/media/images/skirt.png"/>
          <p:cNvPicPr>
            <a:picLocks noChangeAspect="1" noChangeArrowheads="1"/>
          </p:cNvPicPr>
          <p:nvPr/>
        </p:nvPicPr>
        <p:blipFill>
          <a:blip r:embed="rId2" cstate="print"/>
          <a:srcRect/>
          <a:stretch>
            <a:fillRect/>
          </a:stretch>
        </p:blipFill>
        <p:spPr bwMode="auto">
          <a:xfrm>
            <a:off x="6172200" y="914400"/>
            <a:ext cx="2491740" cy="5416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Professional Attire 101</a:t>
            </a:r>
            <a:endParaRPr lang="en-US" sz="4000" dirty="0">
              <a:latin typeface="Garamond" pitchFamily="18" charset="0"/>
            </a:endParaRPr>
          </a:p>
        </p:txBody>
      </p:sp>
      <p:sp>
        <p:nvSpPr>
          <p:cNvPr id="3" name="Content Placeholder 2"/>
          <p:cNvSpPr>
            <a:spLocks noGrp="1"/>
          </p:cNvSpPr>
          <p:nvPr>
            <p:ph sz="half" idx="1"/>
          </p:nvPr>
        </p:nvSpPr>
        <p:spPr/>
        <p:txBody>
          <a:bodyPr>
            <a:normAutofit/>
          </a:bodyPr>
          <a:lstStyle/>
          <a:p>
            <a:pPr algn="r">
              <a:buNone/>
            </a:pPr>
            <a:endParaRPr lang="en-US" dirty="0" smtClean="0">
              <a:latin typeface="Garamond" pitchFamily="18" charset="0"/>
            </a:endParaRPr>
          </a:p>
        </p:txBody>
      </p:sp>
      <p:sp>
        <p:nvSpPr>
          <p:cNvPr id="5" name="Content Placeholder 4"/>
          <p:cNvSpPr>
            <a:spLocks noGrp="1"/>
          </p:cNvSpPr>
          <p:nvPr>
            <p:ph sz="half" idx="2"/>
          </p:nvPr>
        </p:nvSpPr>
        <p:spPr/>
        <p:txBody>
          <a:bodyPr>
            <a:noAutofit/>
          </a:bodyPr>
          <a:lstStyle/>
          <a:p>
            <a:pPr>
              <a:buNone/>
            </a:pPr>
            <a:r>
              <a:rPr lang="en-US" sz="3000" dirty="0" smtClean="0">
                <a:latin typeface="Garamond" pitchFamily="18" charset="0"/>
              </a:rPr>
              <a:t>Women:</a:t>
            </a:r>
          </a:p>
          <a:p>
            <a:pPr>
              <a:buFont typeface="Wingdings" pitchFamily="2" charset="2"/>
              <a:buChar char="§"/>
            </a:pPr>
            <a:r>
              <a:rPr lang="en-US" sz="3000" dirty="0" smtClean="0">
                <a:latin typeface="Garamond" pitchFamily="18" charset="0"/>
              </a:rPr>
              <a:t>Light to no perfume</a:t>
            </a:r>
          </a:p>
          <a:p>
            <a:pPr>
              <a:buFont typeface="Wingdings" pitchFamily="2" charset="2"/>
              <a:buChar char="§"/>
            </a:pPr>
            <a:r>
              <a:rPr lang="en-US" sz="3000" dirty="0" smtClean="0">
                <a:latin typeface="Garamond" pitchFamily="18" charset="0"/>
              </a:rPr>
              <a:t>Small mints</a:t>
            </a:r>
          </a:p>
          <a:p>
            <a:pPr>
              <a:buFont typeface="Wingdings" pitchFamily="2" charset="2"/>
              <a:buChar char="§"/>
            </a:pPr>
            <a:r>
              <a:rPr lang="en-US" sz="3000" dirty="0" smtClean="0">
                <a:latin typeface="Garamond" pitchFamily="18" charset="0"/>
              </a:rPr>
              <a:t>Groomed hair</a:t>
            </a:r>
          </a:p>
          <a:p>
            <a:pPr>
              <a:buFont typeface="Wingdings" pitchFamily="2" charset="2"/>
              <a:buChar char="§"/>
            </a:pPr>
            <a:r>
              <a:rPr lang="en-US" sz="3000" dirty="0" smtClean="0">
                <a:latin typeface="Garamond" pitchFamily="18" charset="0"/>
              </a:rPr>
              <a:t>Clean, cut nails</a:t>
            </a:r>
          </a:p>
          <a:p>
            <a:pPr>
              <a:buFont typeface="Wingdings" pitchFamily="2" charset="2"/>
              <a:buChar char="§"/>
            </a:pPr>
            <a:r>
              <a:rPr lang="en-US" sz="3000" dirty="0" smtClean="0">
                <a:latin typeface="Garamond" pitchFamily="18" charset="0"/>
              </a:rPr>
              <a:t>Natural</a:t>
            </a:r>
          </a:p>
          <a:p>
            <a:pPr>
              <a:buFont typeface="Wingdings" pitchFamily="2" charset="2"/>
              <a:buChar char="§"/>
            </a:pPr>
            <a:r>
              <a:rPr lang="en-US" sz="3000" dirty="0" smtClean="0">
                <a:latin typeface="Garamond" pitchFamily="18" charset="0"/>
              </a:rPr>
              <a:t>Minimum Jewelry</a:t>
            </a:r>
          </a:p>
        </p:txBody>
      </p:sp>
      <p:pic>
        <p:nvPicPr>
          <p:cNvPr id="22530" name="Picture 2" descr="http://mksdesignss.com/wp-content/uploads/2011/10/professional-woman.jpg"/>
          <p:cNvPicPr>
            <a:picLocks noChangeAspect="1" noChangeArrowheads="1"/>
          </p:cNvPicPr>
          <p:nvPr/>
        </p:nvPicPr>
        <p:blipFill>
          <a:blip r:embed="rId2" cstate="print"/>
          <a:srcRect/>
          <a:stretch>
            <a:fillRect/>
          </a:stretch>
        </p:blipFill>
        <p:spPr bwMode="auto">
          <a:xfrm>
            <a:off x="609600" y="1676846"/>
            <a:ext cx="3124200" cy="469545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Professional Attire 101</a:t>
            </a:r>
            <a:endParaRPr lang="en-US" sz="4000" dirty="0">
              <a:latin typeface="Garamond" pitchFamily="18" charset="0"/>
            </a:endParaRPr>
          </a:p>
        </p:txBody>
      </p:sp>
      <p:sp>
        <p:nvSpPr>
          <p:cNvPr id="5" name="Content Placeholder 4"/>
          <p:cNvSpPr>
            <a:spLocks noGrp="1"/>
          </p:cNvSpPr>
          <p:nvPr>
            <p:ph sz="half" idx="1"/>
          </p:nvPr>
        </p:nvSpPr>
        <p:spPr>
          <a:xfrm>
            <a:off x="457200" y="1600200"/>
            <a:ext cx="4191000" cy="4525963"/>
          </a:xfrm>
        </p:spPr>
        <p:txBody>
          <a:bodyPr>
            <a:normAutofit/>
          </a:bodyPr>
          <a:lstStyle/>
          <a:p>
            <a:pPr>
              <a:buNone/>
            </a:pPr>
            <a:r>
              <a:rPr lang="en-US" sz="2800" dirty="0" smtClean="0">
                <a:latin typeface="Garamond" pitchFamily="18" charset="0"/>
              </a:rPr>
              <a:t>Men:</a:t>
            </a:r>
          </a:p>
          <a:p>
            <a:r>
              <a:rPr lang="en-US" sz="2800" dirty="0" smtClean="0">
                <a:latin typeface="Garamond" pitchFamily="18" charset="0"/>
              </a:rPr>
              <a:t>Black, dark blue, or gray two piece dress suit</a:t>
            </a:r>
          </a:p>
          <a:p>
            <a:r>
              <a:rPr lang="en-US" sz="2800" dirty="0" smtClean="0">
                <a:latin typeface="Garamond" pitchFamily="18" charset="0"/>
              </a:rPr>
              <a:t>Fit</a:t>
            </a:r>
          </a:p>
          <a:p>
            <a:r>
              <a:rPr lang="en-US" sz="2800" dirty="0" smtClean="0">
                <a:latin typeface="Garamond" pitchFamily="18" charset="0"/>
              </a:rPr>
              <a:t>White dress shirt</a:t>
            </a:r>
          </a:p>
          <a:p>
            <a:r>
              <a:rPr lang="en-US" sz="2800" dirty="0" smtClean="0">
                <a:latin typeface="Garamond" pitchFamily="18" charset="0"/>
              </a:rPr>
              <a:t>Polished dress shoes</a:t>
            </a:r>
          </a:p>
          <a:p>
            <a:r>
              <a:rPr lang="en-US" sz="2800" dirty="0" smtClean="0">
                <a:latin typeface="Garamond" pitchFamily="18" charset="0"/>
              </a:rPr>
              <a:t>Dark socks</a:t>
            </a:r>
          </a:p>
          <a:p>
            <a:r>
              <a:rPr lang="en-US" sz="2800" dirty="0" smtClean="0">
                <a:latin typeface="Garamond" pitchFamily="18" charset="0"/>
              </a:rPr>
              <a:t>Leather belt</a:t>
            </a:r>
          </a:p>
          <a:p>
            <a:endParaRPr lang="en-US" dirty="0" smtClean="0"/>
          </a:p>
          <a:p>
            <a:pPr>
              <a:buNone/>
            </a:pPr>
            <a:endParaRPr lang="en-US" dirty="0" smtClean="0">
              <a:latin typeface="Garamond" pitchFamily="18" charset="0"/>
            </a:endParaRPr>
          </a:p>
          <a:p>
            <a:pPr>
              <a:buNone/>
            </a:pPr>
            <a:endParaRPr lang="en-US" dirty="0">
              <a:latin typeface="Garamond" pitchFamily="18" charset="0"/>
            </a:endParaRPr>
          </a:p>
        </p:txBody>
      </p:sp>
      <p:sp>
        <p:nvSpPr>
          <p:cNvPr id="6" name="Content Placeholder 5"/>
          <p:cNvSpPr>
            <a:spLocks noGrp="1"/>
          </p:cNvSpPr>
          <p:nvPr>
            <p:ph sz="half" idx="2"/>
          </p:nvPr>
        </p:nvSpPr>
        <p:spPr/>
        <p:txBody>
          <a:bodyPr>
            <a:normAutofit/>
          </a:bodyPr>
          <a:lstStyle/>
          <a:p>
            <a:endParaRPr lang="en-US" dirty="0"/>
          </a:p>
        </p:txBody>
      </p:sp>
      <p:pic>
        <p:nvPicPr>
          <p:cNvPr id="37890" name="Picture 2" descr="http://www.selu.edu/admin/career_srv/source_content/career_counseling/interview_assist/dress_success/images/mendress.jpg"/>
          <p:cNvPicPr>
            <a:picLocks noChangeAspect="1" noChangeArrowheads="1"/>
          </p:cNvPicPr>
          <p:nvPr/>
        </p:nvPicPr>
        <p:blipFill>
          <a:blip r:embed="rId2" cstate="print"/>
          <a:srcRect/>
          <a:stretch>
            <a:fillRect/>
          </a:stretch>
        </p:blipFill>
        <p:spPr bwMode="auto">
          <a:xfrm>
            <a:off x="4953000" y="1447800"/>
            <a:ext cx="3124200" cy="45063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Professional Attire 101</a:t>
            </a:r>
            <a:endParaRPr lang="en-US" sz="4000" dirty="0">
              <a:latin typeface="Garamond" pitchFamily="18" charset="0"/>
            </a:endParaRPr>
          </a:p>
        </p:txBody>
      </p:sp>
      <p:sp>
        <p:nvSpPr>
          <p:cNvPr id="3" name="Content Placeholder 2"/>
          <p:cNvSpPr>
            <a:spLocks noGrp="1"/>
          </p:cNvSpPr>
          <p:nvPr>
            <p:ph sz="half" idx="1"/>
          </p:nvPr>
        </p:nvSpPr>
        <p:spPr/>
        <p:txBody>
          <a:bodyPr>
            <a:noAutofit/>
          </a:bodyPr>
          <a:lstStyle/>
          <a:p>
            <a:pPr>
              <a:buNone/>
            </a:pPr>
            <a:endParaRPr lang="en-US" sz="2800" dirty="0">
              <a:latin typeface="Garamond" pitchFamily="18" charset="0"/>
            </a:endParaRPr>
          </a:p>
        </p:txBody>
      </p:sp>
      <p:sp>
        <p:nvSpPr>
          <p:cNvPr id="4" name="Content Placeholder 3"/>
          <p:cNvSpPr>
            <a:spLocks noGrp="1"/>
          </p:cNvSpPr>
          <p:nvPr>
            <p:ph sz="half" idx="2"/>
          </p:nvPr>
        </p:nvSpPr>
        <p:spPr/>
        <p:txBody>
          <a:bodyPr>
            <a:normAutofit lnSpcReduction="10000"/>
          </a:bodyPr>
          <a:lstStyle/>
          <a:p>
            <a:pPr>
              <a:buNone/>
            </a:pPr>
            <a:r>
              <a:rPr lang="en-US" sz="2800" dirty="0" smtClean="0">
                <a:latin typeface="Garamond" pitchFamily="18" charset="0"/>
              </a:rPr>
              <a:t>Men:</a:t>
            </a:r>
          </a:p>
          <a:p>
            <a:r>
              <a:rPr lang="en-US" sz="2800" dirty="0" smtClean="0">
                <a:latin typeface="Garamond" pitchFamily="18" charset="0"/>
              </a:rPr>
              <a:t>Silk neck tie</a:t>
            </a:r>
          </a:p>
          <a:p>
            <a:r>
              <a:rPr lang="en-US" sz="2800" dirty="0" smtClean="0">
                <a:latin typeface="Garamond" pitchFamily="18" charset="0"/>
              </a:rPr>
              <a:t>Minimal jewelry: watch</a:t>
            </a:r>
          </a:p>
          <a:p>
            <a:r>
              <a:rPr lang="en-US" sz="2800" dirty="0" smtClean="0">
                <a:latin typeface="Garamond" pitchFamily="18" charset="0"/>
              </a:rPr>
              <a:t>Blue, black or taupe briefcase</a:t>
            </a:r>
          </a:p>
          <a:p>
            <a:r>
              <a:rPr lang="en-US" sz="2800" dirty="0" smtClean="0">
                <a:latin typeface="Garamond" pitchFamily="18" charset="0"/>
              </a:rPr>
              <a:t>Attractive, good fitting outer coat</a:t>
            </a:r>
          </a:p>
          <a:p>
            <a:r>
              <a:rPr lang="en-US" sz="2800" dirty="0" smtClean="0">
                <a:latin typeface="Garamond" pitchFamily="18" charset="0"/>
              </a:rPr>
              <a:t>Groomed nails</a:t>
            </a:r>
          </a:p>
          <a:p>
            <a:r>
              <a:rPr lang="en-US" sz="2800" dirty="0" smtClean="0">
                <a:latin typeface="Garamond" pitchFamily="18" charset="0"/>
              </a:rPr>
              <a:t>Attractive hairstyle</a:t>
            </a:r>
          </a:p>
          <a:p>
            <a:pPr>
              <a:buNone/>
            </a:pPr>
            <a:endParaRPr lang="en-US" dirty="0"/>
          </a:p>
        </p:txBody>
      </p:sp>
      <p:pic>
        <p:nvPicPr>
          <p:cNvPr id="39938" name="Picture 2" descr="http://www.menshairstylesonline.com/Hair/Short-Mens-Hairstyles/nathan-petrelli-heroes-professional-cut-hair.jpg"/>
          <p:cNvPicPr>
            <a:picLocks noChangeAspect="1" noChangeArrowheads="1"/>
          </p:cNvPicPr>
          <p:nvPr/>
        </p:nvPicPr>
        <p:blipFill>
          <a:blip r:embed="rId2" cstate="print"/>
          <a:srcRect/>
          <a:stretch>
            <a:fillRect/>
          </a:stretch>
        </p:blipFill>
        <p:spPr bwMode="auto">
          <a:xfrm>
            <a:off x="838200" y="1752600"/>
            <a:ext cx="2857500" cy="44577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4000" dirty="0" smtClean="0">
                <a:latin typeface="Garamond" pitchFamily="18" charset="0"/>
              </a:rPr>
              <a:t>How To: Tie a Tie Exercise</a:t>
            </a:r>
            <a:endParaRPr lang="en-US" sz="4000" dirty="0">
              <a:latin typeface="Garamond" pitchFamily="18" charset="0"/>
            </a:endParaRPr>
          </a:p>
        </p:txBody>
      </p:sp>
      <p:sp>
        <p:nvSpPr>
          <p:cNvPr id="3" name="Content Placeholder 2"/>
          <p:cNvSpPr>
            <a:spLocks noGrp="1"/>
          </p:cNvSpPr>
          <p:nvPr>
            <p:ph idx="1"/>
          </p:nvPr>
        </p:nvSpPr>
        <p:spPr/>
        <p:txBody>
          <a:bodyPr/>
          <a:lstStyle/>
          <a:p>
            <a:pPr marL="420624" lvl="2" indent="-384048">
              <a:buClr>
                <a:schemeClr val="accent1"/>
              </a:buClr>
              <a:buSzPct val="80000"/>
              <a:buNone/>
            </a:pPr>
            <a:r>
              <a:rPr lang="en-US" dirty="0" smtClean="0">
                <a:latin typeface="Garamond" pitchFamily="18" charset="0"/>
                <a:hlinkClick r:id="rId2"/>
              </a:rPr>
              <a:t>https://www.youtube.com/watch?v=a1oKs8fvYQg</a:t>
            </a:r>
            <a:endParaRPr lang="en-US" dirty="0" smtClean="0">
              <a:latin typeface="Garamond" pitchFamily="18" charset="0"/>
            </a:endParaRPr>
          </a:p>
          <a:p>
            <a:pPr>
              <a:buNone/>
            </a:pPr>
            <a:endParaRPr lang="en-US" dirty="0"/>
          </a:p>
        </p:txBody>
      </p:sp>
      <p:pic>
        <p:nvPicPr>
          <p:cNvPr id="36866" name="Picture 2" descr="http://fashionnetworkseattle.com/wp-content/uploads/2011/03/man_tying_a_tie-2.s600x600.jpeg"/>
          <p:cNvPicPr>
            <a:picLocks noChangeAspect="1" noChangeArrowheads="1"/>
          </p:cNvPicPr>
          <p:nvPr/>
        </p:nvPicPr>
        <p:blipFill>
          <a:blip r:embed="rId3" cstate="print"/>
          <a:srcRect/>
          <a:stretch>
            <a:fillRect/>
          </a:stretch>
        </p:blipFill>
        <p:spPr bwMode="auto">
          <a:xfrm>
            <a:off x="1981200" y="2971800"/>
            <a:ext cx="5105400" cy="338758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Staple Pieces to Purchase</a:t>
            </a:r>
            <a:endParaRPr lang="en-US" sz="4000" dirty="0">
              <a:latin typeface="Garamond" pitchFamily="18" charset="0"/>
            </a:endParaRPr>
          </a:p>
        </p:txBody>
      </p:sp>
      <p:sp>
        <p:nvSpPr>
          <p:cNvPr id="3" name="Content Placeholder 2"/>
          <p:cNvSpPr>
            <a:spLocks noGrp="1"/>
          </p:cNvSpPr>
          <p:nvPr>
            <p:ph idx="1"/>
          </p:nvPr>
        </p:nvSpPr>
        <p:spPr>
          <a:xfrm>
            <a:off x="457200" y="1600200"/>
            <a:ext cx="3657600" cy="4525963"/>
          </a:xfrm>
        </p:spPr>
        <p:txBody>
          <a:bodyPr>
            <a:normAutofit/>
          </a:bodyPr>
          <a:lstStyle/>
          <a:p>
            <a:pPr marL="285750" indent="-285750">
              <a:buFont typeface="Arial" pitchFamily="34" charset="0"/>
              <a:buChar char="•"/>
            </a:pPr>
            <a:r>
              <a:rPr lang="en-US" sz="2800" dirty="0" smtClean="0">
                <a:latin typeface="Garamond" pitchFamily="18" charset="0"/>
              </a:rPr>
              <a:t>2-piece suit</a:t>
            </a:r>
          </a:p>
          <a:p>
            <a:pPr marL="285750" indent="-285750">
              <a:buFont typeface="Arial" pitchFamily="34" charset="0"/>
              <a:buChar char="•"/>
            </a:pPr>
            <a:endParaRPr lang="en-US" sz="2800" dirty="0" smtClean="0">
              <a:latin typeface="Garamond" pitchFamily="18" charset="0"/>
            </a:endParaRPr>
          </a:p>
          <a:p>
            <a:pPr marL="285750" indent="-285750">
              <a:buFont typeface="Arial" pitchFamily="34" charset="0"/>
              <a:buChar char="•"/>
            </a:pPr>
            <a:r>
              <a:rPr lang="en-US" sz="2800" dirty="0" smtClean="0">
                <a:latin typeface="Garamond" pitchFamily="18" charset="0"/>
              </a:rPr>
              <a:t>Neutral color</a:t>
            </a:r>
          </a:p>
          <a:p>
            <a:pPr marL="285750" indent="-285750">
              <a:buFont typeface="Arial" pitchFamily="34" charset="0"/>
              <a:buChar char="•"/>
            </a:pPr>
            <a:endParaRPr lang="en-US" sz="2800" dirty="0" smtClean="0">
              <a:latin typeface="Garamond" pitchFamily="18" charset="0"/>
            </a:endParaRPr>
          </a:p>
          <a:p>
            <a:pPr marL="285750" indent="-285750">
              <a:buFont typeface="Arial" pitchFamily="34" charset="0"/>
              <a:buChar char="•"/>
            </a:pPr>
            <a:r>
              <a:rPr lang="en-US" sz="2800" dirty="0" smtClean="0">
                <a:latin typeface="Garamond" pitchFamily="18" charset="0"/>
              </a:rPr>
              <a:t>Tailored!</a:t>
            </a:r>
          </a:p>
          <a:p>
            <a:pPr marL="285750" indent="-285750">
              <a:buNone/>
            </a:pPr>
            <a:endParaRPr lang="en-US" sz="2800" dirty="0" smtClean="0">
              <a:latin typeface="Garamond" pitchFamily="18" charset="0"/>
            </a:endParaRPr>
          </a:p>
          <a:p>
            <a:pPr marL="285750" indent="-285750">
              <a:buFont typeface="Arial" pitchFamily="34" charset="0"/>
              <a:buChar char="•"/>
            </a:pPr>
            <a:r>
              <a:rPr lang="en-US" sz="2800" dirty="0" smtClean="0">
                <a:latin typeface="Garamond" pitchFamily="18" charset="0"/>
              </a:rPr>
              <a:t>Ladies:  pant-suit or </a:t>
            </a:r>
          </a:p>
          <a:p>
            <a:pPr marL="285750" indent="-285750">
              <a:buNone/>
            </a:pPr>
            <a:r>
              <a:rPr lang="en-US" sz="2800" dirty="0" smtClean="0">
                <a:latin typeface="Garamond" pitchFamily="18" charset="0"/>
              </a:rPr>
              <a:t>skirt-suit is acceptable</a:t>
            </a:r>
          </a:p>
          <a:p>
            <a:pPr>
              <a:buNone/>
            </a:pPr>
            <a:endParaRPr lang="en-US" dirty="0"/>
          </a:p>
        </p:txBody>
      </p:sp>
      <p:pic>
        <p:nvPicPr>
          <p:cNvPr id="4" name="Picture 2" descr="http://blazerdepot.com/pages/workfiles/fmf3suits28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2400" y="1447800"/>
            <a:ext cx="4724399" cy="479491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latin typeface="Garamond" pitchFamily="18" charset="0"/>
              </a:rPr>
              <a:t>Staple Pieces to Purchase</a:t>
            </a:r>
            <a:endParaRPr lang="en-US" sz="4000" dirty="0">
              <a:latin typeface="Garamond" pitchFamily="18" charset="0"/>
            </a:endParaRPr>
          </a:p>
        </p:txBody>
      </p:sp>
      <p:sp>
        <p:nvSpPr>
          <p:cNvPr id="5" name="Content Placeholder 4"/>
          <p:cNvSpPr>
            <a:spLocks noGrp="1"/>
          </p:cNvSpPr>
          <p:nvPr>
            <p:ph idx="1"/>
          </p:nvPr>
        </p:nvSpPr>
        <p:spPr/>
        <p:txBody>
          <a:bodyPr/>
          <a:lstStyle/>
          <a:p>
            <a:pPr marL="285750" indent="-285750"/>
            <a:r>
              <a:rPr lang="en-US" sz="3200" dirty="0" smtClean="0">
                <a:latin typeface="Garamond" pitchFamily="18" charset="0"/>
              </a:rPr>
              <a:t>White Button Up Shirt</a:t>
            </a:r>
          </a:p>
          <a:p>
            <a:pPr marL="285750" indent="-285750"/>
            <a:endParaRPr lang="en-US" sz="3200" dirty="0" smtClean="0">
              <a:latin typeface="Garamond" pitchFamily="18" charset="0"/>
            </a:endParaRPr>
          </a:p>
          <a:p>
            <a:pPr marL="285750" indent="-285750"/>
            <a:r>
              <a:rPr lang="en-US" sz="3200" dirty="0" smtClean="0">
                <a:latin typeface="Garamond" pitchFamily="18" charset="0"/>
              </a:rPr>
              <a:t>Simple; matches all items in your wardrobe</a:t>
            </a:r>
          </a:p>
          <a:p>
            <a:pPr marL="285750" indent="-285750"/>
            <a:endParaRPr lang="en-US" sz="3200" dirty="0" smtClean="0">
              <a:latin typeface="Garamond" pitchFamily="18" charset="0"/>
            </a:endParaRPr>
          </a:p>
          <a:p>
            <a:pPr marL="285750" indent="-285750"/>
            <a:r>
              <a:rPr lang="en-US" sz="3200" dirty="0" smtClean="0">
                <a:latin typeface="Garamond" pitchFamily="18" charset="0"/>
              </a:rPr>
              <a:t>Black Dress Shoes</a:t>
            </a:r>
          </a:p>
          <a:p>
            <a:pPr marL="285750" indent="-285750">
              <a:buFont typeface="Arial" pitchFamily="34" charset="0"/>
              <a:buChar char="•"/>
            </a:pPr>
            <a:endParaRPr lang="en-US" sz="3200" dirty="0" smtClean="0">
              <a:latin typeface="Garamond" pitchFamily="18" charset="0"/>
            </a:endParaRPr>
          </a:p>
          <a:p>
            <a:pPr>
              <a:buNone/>
            </a:pPr>
            <a:endParaRPr lang="en-US" dirty="0">
              <a:latin typeface="Garamond" pitchFamily="18" charset="0"/>
            </a:endParaRPr>
          </a:p>
        </p:txBody>
      </p:sp>
      <p:pic>
        <p:nvPicPr>
          <p:cNvPr id="6" name="Picture 2" descr="http://www.cents-of-style.com/wp-content/uploads/2009/03/basics_whiteshirt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00600" y="3886200"/>
            <a:ext cx="3886200" cy="2378826"/>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www.everydayminimalist.com/wp-content/uploads/2010/05/black-dress-shoes-me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718222">
            <a:off x="1371299" y="5028897"/>
            <a:ext cx="1376578" cy="137657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6" descr="http://www.tomorrowtomarry.com/proimg/big/A1/B43/LowPricedShoesForWomenRoundToeBlackLeatherettePartyEveningSpecialOccasionStilettoHeelForSaleLS109395-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483750" flipH="1">
            <a:off x="6570035" y="816887"/>
            <a:ext cx="1610069" cy="11620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a:normAutofit/>
          </a:bodyPr>
          <a:lstStyle/>
          <a:p>
            <a:r>
              <a:rPr lang="en-US" sz="4000" dirty="0" smtClean="0">
                <a:latin typeface="Garamond" pitchFamily="18" charset="0"/>
              </a:rPr>
              <a:t>Adding Interest to your Work Attire</a:t>
            </a:r>
            <a:endParaRPr lang="en-US" sz="4000" dirty="0">
              <a:latin typeface="Garamond" pitchFamily="18" charset="0"/>
            </a:endParaRPr>
          </a:p>
        </p:txBody>
      </p:sp>
      <p:pic>
        <p:nvPicPr>
          <p:cNvPr id="4" name="Picture 2" descr="http://myfrugaladventures.com/wp-content/uploads/2010/08/cardi.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rot="21114630">
            <a:off x="1042577" y="1595626"/>
            <a:ext cx="3329455" cy="2057172"/>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62600" y="1295400"/>
            <a:ext cx="2590800" cy="2070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6" descr="http://img.wonderhowto.com/img/17/22/63475768849527/0/create-work-wardrobe-for-men.300x14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4419600"/>
            <a:ext cx="4245426" cy="1981200"/>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http://media.onsugar.com/files/2011/05/17/0/244/2444143/spread_TJIz6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38800" y="4267200"/>
            <a:ext cx="2975961" cy="217932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rot="21032680">
            <a:off x="2087955" y="3606439"/>
            <a:ext cx="1828800" cy="461665"/>
          </a:xfrm>
          <a:prstGeom prst="rect">
            <a:avLst/>
          </a:prstGeom>
          <a:noFill/>
        </p:spPr>
        <p:txBody>
          <a:bodyPr wrap="square" rtlCol="0">
            <a:spAutoFit/>
          </a:bodyPr>
          <a:lstStyle/>
          <a:p>
            <a:r>
              <a:rPr lang="en-US" sz="2400" dirty="0" smtClean="0">
                <a:latin typeface="Garamond" pitchFamily="18" charset="0"/>
              </a:rPr>
              <a:t>Cardigans</a:t>
            </a:r>
            <a:endParaRPr lang="en-US" sz="2400" dirty="0">
              <a:latin typeface="Garamond" pitchFamily="18" charset="0"/>
            </a:endParaRPr>
          </a:p>
        </p:txBody>
      </p:sp>
      <p:sp>
        <p:nvSpPr>
          <p:cNvPr id="9" name="TextBox 8"/>
          <p:cNvSpPr txBox="1"/>
          <p:nvPr/>
        </p:nvSpPr>
        <p:spPr>
          <a:xfrm>
            <a:off x="8229600" y="1219200"/>
            <a:ext cx="533400" cy="2246769"/>
          </a:xfrm>
          <a:prstGeom prst="rect">
            <a:avLst/>
          </a:prstGeom>
          <a:noFill/>
        </p:spPr>
        <p:txBody>
          <a:bodyPr wrap="square" rtlCol="0">
            <a:spAutoFit/>
          </a:bodyPr>
          <a:lstStyle/>
          <a:p>
            <a:r>
              <a:rPr lang="en-US" sz="2000" dirty="0" smtClean="0">
                <a:latin typeface="Garamond" pitchFamily="18" charset="0"/>
              </a:rPr>
              <a:t>T</a:t>
            </a:r>
          </a:p>
          <a:p>
            <a:r>
              <a:rPr lang="en-US" sz="2000" dirty="0" smtClean="0">
                <a:latin typeface="Garamond" pitchFamily="18" charset="0"/>
              </a:rPr>
              <a:t>E</a:t>
            </a:r>
          </a:p>
          <a:p>
            <a:r>
              <a:rPr lang="en-US" sz="2000" dirty="0" smtClean="0">
                <a:latin typeface="Garamond" pitchFamily="18" charset="0"/>
              </a:rPr>
              <a:t>X</a:t>
            </a:r>
          </a:p>
          <a:p>
            <a:r>
              <a:rPr lang="en-US" sz="2000" dirty="0" smtClean="0">
                <a:latin typeface="Garamond" pitchFamily="18" charset="0"/>
              </a:rPr>
              <a:t>T</a:t>
            </a:r>
          </a:p>
          <a:p>
            <a:r>
              <a:rPr lang="en-US" sz="2000" dirty="0" smtClean="0">
                <a:latin typeface="Garamond" pitchFamily="18" charset="0"/>
              </a:rPr>
              <a:t>U</a:t>
            </a:r>
          </a:p>
          <a:p>
            <a:r>
              <a:rPr lang="en-US" sz="2000" dirty="0" smtClean="0">
                <a:latin typeface="Garamond" pitchFamily="18" charset="0"/>
              </a:rPr>
              <a:t>R</a:t>
            </a:r>
          </a:p>
          <a:p>
            <a:r>
              <a:rPr lang="en-US" sz="2000" dirty="0">
                <a:latin typeface="Garamond" pitchFamily="18" charset="0"/>
              </a:rPr>
              <a:t>E</a:t>
            </a:r>
          </a:p>
        </p:txBody>
      </p:sp>
      <p:sp>
        <p:nvSpPr>
          <p:cNvPr id="10" name="TextBox 9"/>
          <p:cNvSpPr txBox="1"/>
          <p:nvPr/>
        </p:nvSpPr>
        <p:spPr>
          <a:xfrm>
            <a:off x="1752600" y="6396335"/>
            <a:ext cx="1143000" cy="461665"/>
          </a:xfrm>
          <a:prstGeom prst="rect">
            <a:avLst/>
          </a:prstGeom>
          <a:noFill/>
        </p:spPr>
        <p:txBody>
          <a:bodyPr wrap="square" rtlCol="0">
            <a:spAutoFit/>
          </a:bodyPr>
          <a:lstStyle/>
          <a:p>
            <a:r>
              <a:rPr lang="en-US" sz="2400" dirty="0" smtClean="0">
                <a:latin typeface="Garamond" pitchFamily="18" charset="0"/>
              </a:rPr>
              <a:t>Colors</a:t>
            </a:r>
            <a:endParaRPr lang="en-US" sz="2400" dirty="0">
              <a:latin typeface="Garamond" pitchFamily="18" charset="0"/>
            </a:endParaRPr>
          </a:p>
        </p:txBody>
      </p:sp>
      <p:sp>
        <p:nvSpPr>
          <p:cNvPr id="11" name="TextBox 10"/>
          <p:cNvSpPr txBox="1"/>
          <p:nvPr/>
        </p:nvSpPr>
        <p:spPr>
          <a:xfrm>
            <a:off x="6553200" y="6396335"/>
            <a:ext cx="1143000" cy="461665"/>
          </a:xfrm>
          <a:prstGeom prst="rect">
            <a:avLst/>
          </a:prstGeom>
          <a:noFill/>
        </p:spPr>
        <p:txBody>
          <a:bodyPr wrap="square" rtlCol="0">
            <a:spAutoFit/>
          </a:bodyPr>
          <a:lstStyle/>
          <a:p>
            <a:r>
              <a:rPr lang="en-US" sz="2400" dirty="0" smtClean="0">
                <a:latin typeface="Garamond" pitchFamily="18" charset="0"/>
              </a:rPr>
              <a:t>Dresses</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534400" cy="1371600"/>
          </a:xfrm>
        </p:spPr>
        <p:txBody>
          <a:bodyPr>
            <a:normAutofit/>
          </a:bodyPr>
          <a:lstStyle/>
          <a:p>
            <a:r>
              <a:rPr lang="en-US" dirty="0" smtClean="0">
                <a:latin typeface="Garamond" pitchFamily="18" charset="0"/>
              </a:rPr>
              <a:t>Professional Etiquette </a:t>
            </a:r>
            <a:br>
              <a:rPr lang="en-US" dirty="0" smtClean="0">
                <a:latin typeface="Garamond" pitchFamily="18" charset="0"/>
              </a:rPr>
            </a:br>
            <a:r>
              <a:rPr lang="en-US" sz="2700" dirty="0" smtClean="0">
                <a:latin typeface="Garamond" pitchFamily="18" charset="0"/>
              </a:rPr>
              <a:t>Attire and Events</a:t>
            </a:r>
            <a:endParaRPr lang="en-US" dirty="0">
              <a:latin typeface="Garamond" pitchFamily="18" charset="0"/>
            </a:endParaRPr>
          </a:p>
        </p:txBody>
      </p:sp>
      <p:sp>
        <p:nvSpPr>
          <p:cNvPr id="5" name="Content Placeholder 4"/>
          <p:cNvSpPr>
            <a:spLocks noGrp="1"/>
          </p:cNvSpPr>
          <p:nvPr>
            <p:ph idx="1"/>
          </p:nvPr>
        </p:nvSpPr>
        <p:spPr>
          <a:xfrm>
            <a:off x="301752" y="1527048"/>
            <a:ext cx="8503920" cy="4797552"/>
          </a:xfrm>
        </p:spPr>
        <p:txBody>
          <a:bodyPr>
            <a:normAutofit lnSpcReduction="10000"/>
          </a:bodyPr>
          <a:lstStyle/>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lgn="r">
              <a:buNone/>
            </a:pPr>
            <a:endParaRPr lang="en-US" sz="1800" dirty="0" smtClean="0">
              <a:solidFill>
                <a:schemeClr val="accent3"/>
              </a:solidFill>
            </a:endParaRPr>
          </a:p>
          <a:p>
            <a:pPr>
              <a:buNone/>
            </a:pPr>
            <a:endParaRPr lang="en-US" sz="1800" dirty="0" smtClean="0">
              <a:solidFill>
                <a:schemeClr val="accent3"/>
              </a:solidFill>
            </a:endParaRPr>
          </a:p>
          <a:p>
            <a:pPr>
              <a:buNone/>
            </a:pPr>
            <a:endParaRPr lang="en-US" sz="1800" dirty="0" smtClean="0">
              <a:solidFill>
                <a:schemeClr val="accent3"/>
              </a:solidFill>
            </a:endParaRPr>
          </a:p>
          <a:p>
            <a:pPr>
              <a:buNone/>
            </a:pPr>
            <a:r>
              <a:rPr lang="en-US" sz="2400" dirty="0" smtClean="0">
                <a:latin typeface="Garamond" pitchFamily="18" charset="0"/>
              </a:rPr>
              <a:t>By,</a:t>
            </a:r>
          </a:p>
          <a:p>
            <a:pPr>
              <a:buNone/>
            </a:pPr>
            <a:r>
              <a:rPr lang="en-US" sz="2400" dirty="0" smtClean="0">
                <a:latin typeface="Garamond" pitchFamily="18" charset="0"/>
              </a:rPr>
              <a:t>Sarah Nuzzo, Andrea </a:t>
            </a:r>
            <a:r>
              <a:rPr lang="en-US" sz="2400" dirty="0" smtClean="0">
                <a:latin typeface="Garamond" pitchFamily="18" charset="0"/>
              </a:rPr>
              <a:t>Costello, </a:t>
            </a:r>
            <a:r>
              <a:rPr lang="en-US" sz="2400" dirty="0" smtClean="0">
                <a:latin typeface="Garamond" pitchFamily="18" charset="0"/>
              </a:rPr>
              <a:t>Casey </a:t>
            </a:r>
            <a:r>
              <a:rPr lang="en-US" sz="2400" dirty="0" err="1" smtClean="0">
                <a:latin typeface="Garamond" pitchFamily="18" charset="0"/>
              </a:rPr>
              <a:t>Lynott</a:t>
            </a:r>
            <a:r>
              <a:rPr lang="en-US" sz="2400" dirty="0" smtClean="0">
                <a:latin typeface="Garamond" pitchFamily="18" charset="0"/>
              </a:rPr>
              <a:t>, Dominico McIntosh</a:t>
            </a:r>
            <a:endParaRPr lang="en-US" sz="2400" dirty="0">
              <a:latin typeface="Garamond" pitchFamily="18" charset="0"/>
            </a:endParaRPr>
          </a:p>
        </p:txBody>
      </p:sp>
      <p:pic>
        <p:nvPicPr>
          <p:cNvPr id="6" name="Picture 5" descr="donate-suits-and-office-clothing.gif"/>
          <p:cNvPicPr>
            <a:picLocks noChangeAspect="1"/>
          </p:cNvPicPr>
          <p:nvPr/>
        </p:nvPicPr>
        <p:blipFill>
          <a:blip r:embed="rId2" cstate="print"/>
          <a:stretch>
            <a:fillRect/>
          </a:stretch>
        </p:blipFill>
        <p:spPr>
          <a:xfrm>
            <a:off x="838200" y="1524000"/>
            <a:ext cx="7543800" cy="3200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Where to Shop</a:t>
            </a:r>
            <a:endParaRPr lang="en-US" sz="4000" dirty="0">
              <a:latin typeface="Garamond" pitchFamily="18" charset="0"/>
            </a:endParaRPr>
          </a:p>
        </p:txBody>
      </p:sp>
      <p:sp>
        <p:nvSpPr>
          <p:cNvPr id="3" name="Content Placeholder 2"/>
          <p:cNvSpPr>
            <a:spLocks noGrp="1"/>
          </p:cNvSpPr>
          <p:nvPr>
            <p:ph idx="1"/>
          </p:nvPr>
        </p:nvSpPr>
        <p:spPr>
          <a:xfrm>
            <a:off x="457200" y="1600200"/>
            <a:ext cx="3352800" cy="4525963"/>
          </a:xfrm>
        </p:spPr>
        <p:txBody>
          <a:bodyPr>
            <a:normAutofit fontScale="92500" lnSpcReduction="10000"/>
          </a:bodyPr>
          <a:lstStyle/>
          <a:p>
            <a:pPr>
              <a:buNone/>
            </a:pPr>
            <a:r>
              <a:rPr lang="en-US" dirty="0" smtClean="0">
                <a:latin typeface="Garamond" pitchFamily="18" charset="0"/>
              </a:rPr>
              <a:t>Discount Stores:</a:t>
            </a:r>
          </a:p>
          <a:p>
            <a:pPr lvl="1">
              <a:buNone/>
            </a:pPr>
            <a:r>
              <a:rPr lang="en-US" dirty="0" smtClean="0">
                <a:latin typeface="Garamond" pitchFamily="18" charset="0"/>
              </a:rPr>
              <a:t>TJ Maxx</a:t>
            </a:r>
          </a:p>
          <a:p>
            <a:pPr lvl="1">
              <a:buNone/>
            </a:pPr>
            <a:r>
              <a:rPr lang="en-US" dirty="0" smtClean="0">
                <a:latin typeface="Garamond" pitchFamily="18" charset="0"/>
              </a:rPr>
              <a:t>Ross</a:t>
            </a:r>
          </a:p>
          <a:p>
            <a:pPr lvl="1">
              <a:buNone/>
            </a:pPr>
            <a:r>
              <a:rPr lang="en-US" dirty="0" smtClean="0">
                <a:latin typeface="Garamond" pitchFamily="18" charset="0"/>
              </a:rPr>
              <a:t>DSW</a:t>
            </a:r>
          </a:p>
          <a:p>
            <a:endParaRPr lang="en-US" dirty="0" smtClean="0">
              <a:latin typeface="Garamond" pitchFamily="18" charset="0"/>
            </a:endParaRPr>
          </a:p>
          <a:p>
            <a:pPr>
              <a:buNone/>
            </a:pPr>
            <a:r>
              <a:rPr lang="en-US" dirty="0" smtClean="0">
                <a:latin typeface="Garamond" pitchFamily="18" charset="0"/>
              </a:rPr>
              <a:t>Department Stores:</a:t>
            </a:r>
          </a:p>
          <a:p>
            <a:pPr lvl="1">
              <a:buNone/>
            </a:pPr>
            <a:r>
              <a:rPr lang="en-US" dirty="0" smtClean="0">
                <a:latin typeface="Garamond" pitchFamily="18" charset="0"/>
              </a:rPr>
              <a:t>Target</a:t>
            </a:r>
          </a:p>
          <a:p>
            <a:pPr lvl="1">
              <a:buNone/>
            </a:pPr>
            <a:r>
              <a:rPr lang="en-US" dirty="0" err="1" smtClean="0">
                <a:latin typeface="Garamond" pitchFamily="18" charset="0"/>
              </a:rPr>
              <a:t>Walmart</a:t>
            </a:r>
            <a:endParaRPr lang="en-US" dirty="0" smtClean="0">
              <a:latin typeface="Garamond" pitchFamily="18" charset="0"/>
            </a:endParaRPr>
          </a:p>
          <a:p>
            <a:pPr lvl="1">
              <a:buNone/>
            </a:pPr>
            <a:r>
              <a:rPr lang="en-US" dirty="0" err="1" smtClean="0">
                <a:latin typeface="Garamond" pitchFamily="18" charset="0"/>
              </a:rPr>
              <a:t>Kohls</a:t>
            </a:r>
            <a:endParaRPr lang="en-US" dirty="0" smtClean="0">
              <a:latin typeface="Garamond" pitchFamily="18" charset="0"/>
            </a:endParaRPr>
          </a:p>
          <a:p>
            <a:pPr lvl="1">
              <a:buNone/>
            </a:pPr>
            <a:r>
              <a:rPr lang="en-US" dirty="0" err="1" smtClean="0">
                <a:latin typeface="Garamond" pitchFamily="18" charset="0"/>
              </a:rPr>
              <a:t>JCPenney</a:t>
            </a:r>
            <a:endParaRPr lang="en-US" dirty="0">
              <a:latin typeface="Garamond" pitchFamily="18" charset="0"/>
            </a:endParaRPr>
          </a:p>
        </p:txBody>
      </p:sp>
      <p:sp>
        <p:nvSpPr>
          <p:cNvPr id="4" name="TextBox 3"/>
          <p:cNvSpPr txBox="1"/>
          <p:nvPr/>
        </p:nvSpPr>
        <p:spPr>
          <a:xfrm>
            <a:off x="4495800" y="1676400"/>
            <a:ext cx="3962400" cy="4524315"/>
          </a:xfrm>
          <a:prstGeom prst="rect">
            <a:avLst/>
          </a:prstGeom>
          <a:noFill/>
        </p:spPr>
        <p:txBody>
          <a:bodyPr wrap="square" rtlCol="0">
            <a:spAutoFit/>
          </a:bodyPr>
          <a:lstStyle/>
          <a:p>
            <a:r>
              <a:rPr lang="en-US" sz="2800" dirty="0" smtClean="0">
                <a:latin typeface="Garamond" pitchFamily="18" charset="0"/>
              </a:rPr>
              <a:t>Consignment Shops:</a:t>
            </a:r>
          </a:p>
          <a:p>
            <a:pPr lvl="1"/>
            <a:r>
              <a:rPr lang="en-US" sz="2400" dirty="0" smtClean="0">
                <a:latin typeface="Garamond" pitchFamily="18" charset="0"/>
              </a:rPr>
              <a:t>Plato’s Closet</a:t>
            </a:r>
          </a:p>
          <a:p>
            <a:pPr lvl="1"/>
            <a:endParaRPr lang="en-US" sz="2800" dirty="0" smtClean="0">
              <a:latin typeface="Garamond" pitchFamily="18" charset="0"/>
            </a:endParaRPr>
          </a:p>
          <a:p>
            <a:pPr lvl="1"/>
            <a:endParaRPr lang="en-US" sz="2800" dirty="0" smtClean="0">
              <a:latin typeface="Garamond" pitchFamily="18" charset="0"/>
            </a:endParaRPr>
          </a:p>
          <a:p>
            <a:pPr lvl="1"/>
            <a:endParaRPr lang="en-US" sz="2800" dirty="0" smtClean="0">
              <a:latin typeface="Garamond" pitchFamily="18" charset="0"/>
            </a:endParaRPr>
          </a:p>
          <a:p>
            <a:r>
              <a:rPr lang="en-US" sz="2800" dirty="0" smtClean="0">
                <a:latin typeface="Garamond" pitchFamily="18" charset="0"/>
              </a:rPr>
              <a:t>Individual Retailers and Factory/Outlet Stores:</a:t>
            </a:r>
          </a:p>
          <a:p>
            <a:pPr lvl="1"/>
            <a:r>
              <a:rPr lang="en-US" sz="2400" dirty="0" smtClean="0">
                <a:latin typeface="Garamond" pitchFamily="18" charset="0"/>
              </a:rPr>
              <a:t>Old Navy</a:t>
            </a:r>
          </a:p>
          <a:p>
            <a:pPr lvl="1"/>
            <a:r>
              <a:rPr lang="en-US" sz="2400" dirty="0" smtClean="0">
                <a:latin typeface="Garamond" pitchFamily="18" charset="0"/>
              </a:rPr>
              <a:t>J. Crew</a:t>
            </a:r>
          </a:p>
          <a:p>
            <a:pPr lvl="1"/>
            <a:r>
              <a:rPr lang="en-US" sz="2400" dirty="0" smtClean="0">
                <a:latin typeface="Garamond" pitchFamily="18" charset="0"/>
              </a:rPr>
              <a:t>Ann Taylor, LOFT</a:t>
            </a:r>
          </a:p>
          <a:p>
            <a:pPr lvl="1"/>
            <a:r>
              <a:rPr lang="en-US" sz="2400" dirty="0" smtClean="0">
                <a:latin typeface="Garamond" pitchFamily="18" charset="0"/>
              </a:rPr>
              <a:t>Men’s Warehouse</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Building Your Wardrobe</a:t>
            </a:r>
            <a:endParaRPr lang="en-US" sz="4000" dirty="0">
              <a:latin typeface="Garamond" pitchFamily="18" charset="0"/>
            </a:endParaRPr>
          </a:p>
        </p:txBody>
      </p:sp>
      <p:sp>
        <p:nvSpPr>
          <p:cNvPr id="3" name="Content Placeholder 2"/>
          <p:cNvSpPr>
            <a:spLocks noGrp="1"/>
          </p:cNvSpPr>
          <p:nvPr>
            <p:ph idx="1"/>
          </p:nvPr>
        </p:nvSpPr>
        <p:spPr/>
        <p:txBody>
          <a:bodyPr/>
          <a:lstStyle/>
          <a:p>
            <a:pPr>
              <a:buNone/>
            </a:pPr>
            <a:r>
              <a:rPr lang="en-US" sz="3600" dirty="0" smtClean="0">
                <a:latin typeface="Garamond" pitchFamily="18" charset="0"/>
              </a:rPr>
              <a:t>Class Exercise:</a:t>
            </a:r>
          </a:p>
          <a:p>
            <a:pPr>
              <a:buNone/>
            </a:pPr>
            <a:r>
              <a:rPr lang="en-US" dirty="0" smtClean="0">
                <a:latin typeface="Garamond" pitchFamily="18" charset="0"/>
              </a:rPr>
              <a:t>You have 5 minutes and $100 to spend. Please put together a wardrobe containing as many as the staple pieces to purchase as you can using the example places to shop.</a:t>
            </a:r>
            <a:endParaRPr lang="en-US" dirty="0">
              <a:latin typeface="Garamond" pitchFamily="18" charset="0"/>
            </a:endParaRPr>
          </a:p>
        </p:txBody>
      </p:sp>
      <p:pic>
        <p:nvPicPr>
          <p:cNvPr id="33794" name="Picture 2" descr="http://i3.squidoocdn.com/resize/squidoo_images/-1/lens19070616_3a8a86c6c688c21e490a3e6104bc26c5.jpg"/>
          <p:cNvPicPr>
            <a:picLocks noChangeAspect="1" noChangeArrowheads="1"/>
          </p:cNvPicPr>
          <p:nvPr/>
        </p:nvPicPr>
        <p:blipFill>
          <a:blip r:embed="rId2" cstate="print"/>
          <a:srcRect/>
          <a:stretch>
            <a:fillRect/>
          </a:stretch>
        </p:blipFill>
        <p:spPr bwMode="auto">
          <a:xfrm>
            <a:off x="2438400" y="4419600"/>
            <a:ext cx="4267200" cy="21336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295400"/>
          </a:xfrm>
        </p:spPr>
        <p:txBody>
          <a:bodyPr>
            <a:noAutofit/>
          </a:bodyPr>
          <a:lstStyle/>
          <a:p>
            <a:r>
              <a:rPr lang="en-US" sz="4000" dirty="0" smtClean="0">
                <a:latin typeface="Garamond" pitchFamily="18" charset="0"/>
              </a:rPr>
              <a:t>Holiday Office Parties</a:t>
            </a:r>
            <a:br>
              <a:rPr lang="en-US" sz="4000" dirty="0" smtClean="0">
                <a:latin typeface="Garamond" pitchFamily="18" charset="0"/>
              </a:rPr>
            </a:br>
            <a:r>
              <a:rPr lang="en-US" sz="3200" i="1" dirty="0" smtClean="0">
                <a:latin typeface="Garamond" pitchFamily="18" charset="0"/>
              </a:rPr>
              <a:t>10 Dos and Don’ts</a:t>
            </a:r>
            <a:endParaRPr lang="en-US" sz="4000" i="1" dirty="0">
              <a:latin typeface="Garamond" pitchFamily="18" charset="0"/>
            </a:endParaRPr>
          </a:p>
        </p:txBody>
      </p:sp>
      <p:pic>
        <p:nvPicPr>
          <p:cNvPr id="4" name="Content Placeholder 3" descr="Couple_Date_bar.jpg"/>
          <p:cNvPicPr>
            <a:picLocks noGrp="1" noChangeAspect="1"/>
          </p:cNvPicPr>
          <p:nvPr>
            <p:ph idx="1"/>
          </p:nvPr>
        </p:nvPicPr>
        <p:blipFill>
          <a:blip r:embed="rId2" cstate="print"/>
          <a:stretch>
            <a:fillRect/>
          </a:stretch>
        </p:blipFill>
        <p:spPr>
          <a:xfrm>
            <a:off x="914400" y="1676400"/>
            <a:ext cx="7455688" cy="4191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04800" y="0"/>
            <a:ext cx="8229600" cy="1143000"/>
          </a:xfrm>
        </p:spPr>
        <p:txBody>
          <a:bodyPr>
            <a:normAutofit/>
          </a:bodyPr>
          <a:lstStyle/>
          <a:p>
            <a:r>
              <a:rPr lang="en-US" sz="4000" dirty="0" smtClean="0">
                <a:latin typeface="Garamond" pitchFamily="18" charset="0"/>
              </a:rPr>
              <a:t>Holiday “</a:t>
            </a:r>
            <a:r>
              <a:rPr lang="en-US" sz="4000" u="sng" dirty="0" smtClean="0">
                <a:latin typeface="Garamond" pitchFamily="18" charset="0"/>
              </a:rPr>
              <a:t>Office</a:t>
            </a:r>
            <a:r>
              <a:rPr lang="en-US" sz="4000" dirty="0" smtClean="0">
                <a:latin typeface="Garamond" pitchFamily="18" charset="0"/>
              </a:rPr>
              <a:t>” Parties</a:t>
            </a:r>
            <a:endParaRPr lang="en-US" sz="4000" dirty="0">
              <a:latin typeface="Garamond" pitchFamily="18" charset="0"/>
            </a:endParaRPr>
          </a:p>
        </p:txBody>
      </p:sp>
      <p:sp>
        <p:nvSpPr>
          <p:cNvPr id="9" name="Content Placeholder 8"/>
          <p:cNvSpPr>
            <a:spLocks noGrp="1"/>
          </p:cNvSpPr>
          <p:nvPr>
            <p:ph sz="quarter" idx="4294967295"/>
          </p:nvPr>
        </p:nvSpPr>
        <p:spPr>
          <a:xfrm>
            <a:off x="457200" y="1524000"/>
            <a:ext cx="3962400" cy="3941763"/>
          </a:xfrm>
        </p:spPr>
        <p:txBody>
          <a:bodyPr>
            <a:normAutofit/>
          </a:bodyPr>
          <a:lstStyle/>
          <a:p>
            <a:pPr algn="ctr">
              <a:buNone/>
            </a:pPr>
            <a:r>
              <a:rPr lang="en-US" sz="3200" b="1" u="sng" dirty="0" smtClean="0">
                <a:latin typeface="Garamond" pitchFamily="18" charset="0"/>
              </a:rPr>
              <a:t>Dos:</a:t>
            </a:r>
          </a:p>
          <a:p>
            <a:r>
              <a:rPr lang="en-US" sz="2800" dirty="0" smtClean="0">
                <a:latin typeface="Garamond" pitchFamily="18" charset="0"/>
              </a:rPr>
              <a:t>Decide if you will drink ahead of time</a:t>
            </a:r>
          </a:p>
          <a:p>
            <a:r>
              <a:rPr lang="en-US" sz="2800" dirty="0" smtClean="0">
                <a:latin typeface="Garamond" pitchFamily="18" charset="0"/>
              </a:rPr>
              <a:t>Dress appropriately</a:t>
            </a:r>
          </a:p>
          <a:p>
            <a:r>
              <a:rPr lang="en-US" sz="2800" dirty="0" smtClean="0">
                <a:latin typeface="Garamond" pitchFamily="18" charset="0"/>
              </a:rPr>
              <a:t>Make proper intros</a:t>
            </a:r>
          </a:p>
          <a:p>
            <a:r>
              <a:rPr lang="en-US" sz="2800" dirty="0" smtClean="0">
                <a:latin typeface="Garamond" pitchFamily="18" charset="0"/>
              </a:rPr>
              <a:t>Put your phone away</a:t>
            </a:r>
          </a:p>
          <a:p>
            <a:r>
              <a:rPr lang="en-US" sz="2800" dirty="0" smtClean="0">
                <a:latin typeface="Garamond" pitchFamily="18" charset="0"/>
              </a:rPr>
              <a:t>Thank </a:t>
            </a:r>
            <a:r>
              <a:rPr lang="en-US" sz="2800" dirty="0" err="1" smtClean="0">
                <a:latin typeface="Garamond" pitchFamily="18" charset="0"/>
              </a:rPr>
              <a:t>you’s</a:t>
            </a:r>
            <a:endParaRPr lang="en-US" sz="2800" dirty="0">
              <a:latin typeface="Garamond" pitchFamily="18" charset="0"/>
            </a:endParaRPr>
          </a:p>
        </p:txBody>
      </p:sp>
      <p:sp>
        <p:nvSpPr>
          <p:cNvPr id="11" name="Content Placeholder 10"/>
          <p:cNvSpPr>
            <a:spLocks noGrp="1"/>
          </p:cNvSpPr>
          <p:nvPr>
            <p:ph sz="quarter" idx="4294967295"/>
          </p:nvPr>
        </p:nvSpPr>
        <p:spPr>
          <a:xfrm>
            <a:off x="4572000" y="1524000"/>
            <a:ext cx="4041775" cy="3941763"/>
          </a:xfrm>
        </p:spPr>
        <p:txBody>
          <a:bodyPr>
            <a:normAutofit/>
          </a:bodyPr>
          <a:lstStyle/>
          <a:p>
            <a:pPr algn="ctr">
              <a:buNone/>
            </a:pPr>
            <a:endParaRPr lang="en-US" sz="2400" dirty="0">
              <a:latin typeface="Garamond"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rot="20692178">
            <a:off x="4630746" y="2273805"/>
            <a:ext cx="3768681" cy="2702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Holiday “</a:t>
            </a:r>
            <a:r>
              <a:rPr lang="en-US" sz="4000" u="sng" dirty="0" smtClean="0">
                <a:latin typeface="Garamond" pitchFamily="18" charset="0"/>
              </a:rPr>
              <a:t>Office</a:t>
            </a:r>
            <a:r>
              <a:rPr lang="en-US" sz="4000" dirty="0" smtClean="0">
                <a:latin typeface="Garamond" pitchFamily="18" charset="0"/>
              </a:rPr>
              <a:t>” Parties</a:t>
            </a:r>
            <a:endParaRPr lang="en-US" sz="4000" dirty="0">
              <a:latin typeface="Garamond" pitchFamily="18" charset="0"/>
            </a:endParaRPr>
          </a:p>
        </p:txBody>
      </p:sp>
      <p:sp>
        <p:nvSpPr>
          <p:cNvPr id="3" name="Content Placeholder 2"/>
          <p:cNvSpPr>
            <a:spLocks noGrp="1"/>
          </p:cNvSpPr>
          <p:nvPr>
            <p:ph sz="half" idx="1"/>
          </p:nvPr>
        </p:nvSpPr>
        <p:spPr/>
        <p:txBody>
          <a:bodyPr>
            <a:normAutofit/>
          </a:bodyPr>
          <a:lstStyle/>
          <a:p>
            <a:endParaRPr lang="en-US" dirty="0">
              <a:latin typeface="Garamond" pitchFamily="18" charset="0"/>
            </a:endParaRPr>
          </a:p>
        </p:txBody>
      </p:sp>
      <p:sp>
        <p:nvSpPr>
          <p:cNvPr id="4" name="Content Placeholder 3"/>
          <p:cNvSpPr>
            <a:spLocks noGrp="1"/>
          </p:cNvSpPr>
          <p:nvPr>
            <p:ph sz="half" idx="2"/>
          </p:nvPr>
        </p:nvSpPr>
        <p:spPr/>
        <p:txBody>
          <a:bodyPr>
            <a:normAutofit/>
          </a:bodyPr>
          <a:lstStyle/>
          <a:p>
            <a:pPr algn="ctr">
              <a:buNone/>
            </a:pPr>
            <a:r>
              <a:rPr lang="en-US" sz="2800" b="1" u="sng" dirty="0" smtClean="0">
                <a:latin typeface="Garamond" pitchFamily="18" charset="0"/>
              </a:rPr>
              <a:t>Don’ts</a:t>
            </a:r>
            <a:r>
              <a:rPr lang="en-US" sz="3500" b="1" u="sng" dirty="0" smtClean="0">
                <a:latin typeface="Garamond" pitchFamily="18" charset="0"/>
              </a:rPr>
              <a:t>:</a:t>
            </a:r>
          </a:p>
          <a:p>
            <a:r>
              <a:rPr lang="en-US" sz="2800" dirty="0" smtClean="0">
                <a:latin typeface="Garamond" pitchFamily="18" charset="0"/>
              </a:rPr>
              <a:t>Skip the party</a:t>
            </a:r>
          </a:p>
          <a:p>
            <a:r>
              <a:rPr lang="en-US" sz="2800" dirty="0" smtClean="0">
                <a:latin typeface="Garamond" pitchFamily="18" charset="0"/>
              </a:rPr>
              <a:t>Over consume, anything</a:t>
            </a:r>
          </a:p>
          <a:p>
            <a:r>
              <a:rPr lang="en-US" sz="2800" dirty="0" smtClean="0">
                <a:latin typeface="Garamond" pitchFamily="18" charset="0"/>
              </a:rPr>
              <a:t>Talk gossip, politics, or religion</a:t>
            </a:r>
          </a:p>
          <a:p>
            <a:r>
              <a:rPr lang="en-US" sz="2800" dirty="0" smtClean="0">
                <a:latin typeface="Garamond" pitchFamily="18" charset="0"/>
              </a:rPr>
              <a:t>Give the boss a gift</a:t>
            </a:r>
          </a:p>
          <a:p>
            <a:r>
              <a:rPr lang="en-US" sz="2800" dirty="0" smtClean="0">
                <a:latin typeface="Garamond" pitchFamily="18" charset="0"/>
              </a:rPr>
              <a:t>Invade the privacy of fellow employees</a:t>
            </a:r>
          </a:p>
          <a:p>
            <a:endParaRPr lang="en-US" sz="3000" dirty="0"/>
          </a:p>
        </p:txBody>
      </p:sp>
      <p:pic>
        <p:nvPicPr>
          <p:cNvPr id="34818" name="Picture 2" descr="http://cache.lifehacker.com/assets/images/17/2011/04/best_boss.png"/>
          <p:cNvPicPr>
            <a:picLocks noChangeAspect="1" noChangeArrowheads="1"/>
          </p:cNvPicPr>
          <p:nvPr/>
        </p:nvPicPr>
        <p:blipFill>
          <a:blip r:embed="rId2" cstate="print"/>
          <a:srcRect/>
          <a:stretch>
            <a:fillRect/>
          </a:stretch>
        </p:blipFill>
        <p:spPr bwMode="auto">
          <a:xfrm rot="20740128">
            <a:off x="490409" y="2763855"/>
            <a:ext cx="3489040" cy="193835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4000" dirty="0" smtClean="0">
                <a:latin typeface="Garamond" pitchFamily="18" charset="0"/>
              </a:rPr>
              <a:t>Celebrations in the Office</a:t>
            </a:r>
            <a:endParaRPr lang="en-US" sz="4000" dirty="0">
              <a:latin typeface="Garamond" pitchFamily="18" charset="0"/>
            </a:endParaRPr>
          </a:p>
        </p:txBody>
      </p:sp>
      <p:sp>
        <p:nvSpPr>
          <p:cNvPr id="3" name="Content Placeholder 2"/>
          <p:cNvSpPr>
            <a:spLocks noGrp="1"/>
          </p:cNvSpPr>
          <p:nvPr>
            <p:ph idx="1"/>
          </p:nvPr>
        </p:nvSpPr>
        <p:spPr/>
        <p:txBody>
          <a:bodyPr/>
          <a:lstStyle/>
          <a:p>
            <a:r>
              <a:rPr lang="en-US" dirty="0" smtClean="0">
                <a:latin typeface="Garamond" pitchFamily="18" charset="0"/>
              </a:rPr>
              <a:t>Engagements, Birthdays,</a:t>
            </a:r>
          </a:p>
          <a:p>
            <a:pPr>
              <a:buNone/>
            </a:pPr>
            <a:r>
              <a:rPr lang="en-US" dirty="0" smtClean="0">
                <a:latin typeface="Garamond" pitchFamily="18" charset="0"/>
              </a:rPr>
              <a:t> 	Baby Showers, Weddings, </a:t>
            </a:r>
          </a:p>
          <a:p>
            <a:pPr>
              <a:buNone/>
            </a:pPr>
            <a:r>
              <a:rPr lang="en-US" dirty="0" smtClean="0">
                <a:latin typeface="Garamond" pitchFamily="18" charset="0"/>
              </a:rPr>
              <a:t>	and Graduations</a:t>
            </a:r>
          </a:p>
          <a:p>
            <a:endParaRPr lang="en-US" dirty="0" smtClean="0">
              <a:latin typeface="Garamond" pitchFamily="18" charset="0"/>
            </a:endParaRPr>
          </a:p>
          <a:p>
            <a:r>
              <a:rPr lang="en-US" dirty="0" smtClean="0">
                <a:latin typeface="Garamond" pitchFamily="18" charset="0"/>
              </a:rPr>
              <a:t>Celebrating with a close friend versus an acquaintance in the office</a:t>
            </a:r>
          </a:p>
          <a:p>
            <a:endParaRPr lang="en-US" dirty="0" smtClean="0">
              <a:latin typeface="Garamond" pitchFamily="18" charset="0"/>
            </a:endParaRPr>
          </a:p>
          <a:p>
            <a:r>
              <a:rPr lang="en-US" dirty="0" smtClean="0">
                <a:latin typeface="Garamond" pitchFamily="18" charset="0"/>
              </a:rPr>
              <a:t>Gift-giving strategies and ideas</a:t>
            </a:r>
          </a:p>
          <a:p>
            <a:pPr>
              <a:buNone/>
            </a:pPr>
            <a:endParaRPr lang="en-US" dirty="0"/>
          </a:p>
        </p:txBody>
      </p:sp>
      <p:pic>
        <p:nvPicPr>
          <p:cNvPr id="28674" name="Picture 2" descr="http://img4.myrecipes.com/i/articles/08/gni-baby-shower-mr-article-l.jpg"/>
          <p:cNvPicPr>
            <a:picLocks noChangeAspect="1" noChangeArrowheads="1"/>
          </p:cNvPicPr>
          <p:nvPr/>
        </p:nvPicPr>
        <p:blipFill>
          <a:blip r:embed="rId2" cstate="print"/>
          <a:srcRect/>
          <a:stretch>
            <a:fillRect/>
          </a:stretch>
        </p:blipFill>
        <p:spPr bwMode="auto">
          <a:xfrm>
            <a:off x="5867400" y="381000"/>
            <a:ext cx="3009900" cy="30099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7467600" cy="1143000"/>
          </a:xfrm>
        </p:spPr>
        <p:txBody>
          <a:bodyPr>
            <a:normAutofit/>
          </a:bodyPr>
          <a:lstStyle/>
          <a:p>
            <a:r>
              <a:rPr lang="en-US" sz="4000" dirty="0" smtClean="0">
                <a:latin typeface="Garamond" pitchFamily="18" charset="0"/>
              </a:rPr>
              <a:t>Thank You Notes</a:t>
            </a:r>
            <a:endParaRPr lang="en-US" sz="4000" dirty="0">
              <a:latin typeface="Garamond" pitchFamily="18" charset="0"/>
            </a:endParaRPr>
          </a:p>
        </p:txBody>
      </p:sp>
      <p:sp>
        <p:nvSpPr>
          <p:cNvPr id="5" name="Content Placeholder 4"/>
          <p:cNvSpPr>
            <a:spLocks noGrp="1"/>
          </p:cNvSpPr>
          <p:nvPr>
            <p:ph sz="half" idx="1"/>
          </p:nvPr>
        </p:nvSpPr>
        <p:spPr/>
        <p:txBody>
          <a:bodyPr>
            <a:normAutofit fontScale="77500" lnSpcReduction="20000"/>
          </a:bodyPr>
          <a:lstStyle/>
          <a:p>
            <a:r>
              <a:rPr lang="en-US" sz="3300" dirty="0" smtClean="0">
                <a:latin typeface="Garamond" pitchFamily="18" charset="0"/>
              </a:rPr>
              <a:t>Personalized to a specific person</a:t>
            </a:r>
          </a:p>
          <a:p>
            <a:endParaRPr lang="en-US" sz="3300" dirty="0" smtClean="0">
              <a:latin typeface="Garamond" pitchFamily="18" charset="0"/>
            </a:endParaRPr>
          </a:p>
          <a:p>
            <a:r>
              <a:rPr lang="en-US" sz="3300" dirty="0" smtClean="0">
                <a:latin typeface="Garamond" pitchFamily="18" charset="0"/>
              </a:rPr>
              <a:t>Express Thanks</a:t>
            </a:r>
          </a:p>
          <a:p>
            <a:endParaRPr lang="en-US" sz="3300" dirty="0" smtClean="0">
              <a:latin typeface="Garamond" pitchFamily="18" charset="0"/>
            </a:endParaRPr>
          </a:p>
          <a:p>
            <a:r>
              <a:rPr lang="en-US" sz="3300" dirty="0" smtClean="0">
                <a:latin typeface="Garamond" pitchFamily="18" charset="0"/>
              </a:rPr>
              <a:t>Address a specific aspect of the event/action you appreciated or enjoyed</a:t>
            </a:r>
          </a:p>
          <a:p>
            <a:endParaRPr lang="en-US" sz="3300" dirty="0" smtClean="0">
              <a:latin typeface="Garamond" pitchFamily="18" charset="0"/>
            </a:endParaRPr>
          </a:p>
          <a:p>
            <a:r>
              <a:rPr lang="en-US" sz="3300" dirty="0" smtClean="0">
                <a:latin typeface="Garamond" pitchFamily="18" charset="0"/>
              </a:rPr>
              <a:t>Close with a personal idea, statement, etc.</a:t>
            </a:r>
          </a:p>
          <a:p>
            <a:endParaRPr lang="en-US" dirty="0"/>
          </a:p>
        </p:txBody>
      </p:sp>
      <p:sp>
        <p:nvSpPr>
          <p:cNvPr id="6" name="Content Placeholder 5"/>
          <p:cNvSpPr>
            <a:spLocks noGrp="1"/>
          </p:cNvSpPr>
          <p:nvPr>
            <p:ph sz="half" idx="2"/>
          </p:nvPr>
        </p:nvSpPr>
        <p:spPr>
          <a:xfrm>
            <a:off x="4724400" y="1447800"/>
            <a:ext cx="4191000" cy="5105400"/>
          </a:xfrm>
        </p:spPr>
        <p:txBody>
          <a:bodyPr>
            <a:normAutofit fontScale="77500" lnSpcReduction="20000"/>
          </a:bodyPr>
          <a:lstStyle/>
          <a:p>
            <a:pPr marL="0" indent="0" algn="ctr">
              <a:buNone/>
            </a:pPr>
            <a:r>
              <a:rPr lang="en-US" sz="3600" b="1" dirty="0" smtClean="0">
                <a:latin typeface="Garamond" pitchFamily="18" charset="0"/>
              </a:rPr>
              <a:t>Example:</a:t>
            </a:r>
          </a:p>
          <a:p>
            <a:pPr marL="0" indent="0">
              <a:buNone/>
            </a:pPr>
            <a:r>
              <a:rPr lang="en-US" sz="3100" dirty="0" smtClean="0">
                <a:latin typeface="Garamond" pitchFamily="18" charset="0"/>
              </a:rPr>
              <a:t>Sarah,</a:t>
            </a:r>
          </a:p>
          <a:p>
            <a:pPr marL="0" indent="0">
              <a:buNone/>
            </a:pPr>
            <a:endParaRPr lang="en-US" sz="3100" dirty="0" smtClean="0">
              <a:latin typeface="Garamond" pitchFamily="18" charset="0"/>
            </a:endParaRPr>
          </a:p>
          <a:p>
            <a:pPr marL="0" indent="0">
              <a:buNone/>
            </a:pPr>
            <a:r>
              <a:rPr lang="en-US" sz="3100" dirty="0" smtClean="0">
                <a:latin typeface="Garamond" pitchFamily="18" charset="0"/>
              </a:rPr>
              <a:t>Thank you for the extra effort you put into the professional etiquette presentation. Your added touch to the power point made the presentation more cohesive. You did an exceptional job presenting, and I appreciated the creative ideas you contributed.</a:t>
            </a:r>
          </a:p>
          <a:p>
            <a:pPr marL="0" indent="0">
              <a:buNone/>
            </a:pPr>
            <a:endParaRPr lang="en-US" sz="3100" dirty="0" smtClean="0">
              <a:latin typeface="Garamond" pitchFamily="18" charset="0"/>
            </a:endParaRPr>
          </a:p>
          <a:p>
            <a:pPr marL="0" indent="0">
              <a:buNone/>
            </a:pPr>
            <a:r>
              <a:rPr lang="en-US" sz="3100" dirty="0" smtClean="0">
                <a:latin typeface="Garamond" pitchFamily="18" charset="0"/>
              </a:rPr>
              <a:t>Andrea</a:t>
            </a: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smtClean="0">
                <a:latin typeface="Garamond" pitchFamily="18" charset="0"/>
              </a:rPr>
              <a:t>Questions?</a:t>
            </a:r>
            <a:endParaRPr lang="en-US" sz="4000" dirty="0">
              <a:latin typeface="Garamond" pitchFamily="18" charset="0"/>
            </a:endParaRPr>
          </a:p>
        </p:txBody>
      </p:sp>
      <p:sp>
        <p:nvSpPr>
          <p:cNvPr id="6" name="Content Placeholder 5"/>
          <p:cNvSpPr>
            <a:spLocks noGrp="1"/>
          </p:cNvSpPr>
          <p:nvPr>
            <p:ph idx="1"/>
          </p:nvPr>
        </p:nvSpPr>
        <p:spPr/>
        <p:txBody>
          <a:bodyPr/>
          <a:lstStyle/>
          <a:p>
            <a:endParaRPr lang="en-US" dirty="0"/>
          </a:p>
        </p:txBody>
      </p:sp>
      <p:pic>
        <p:nvPicPr>
          <p:cNvPr id="35842" name="Picture 2" descr="http://t0.gstatic.com/images?q=tbn:ANd9GcQibBFDnXdvHMLMd-peXgApjZZMQDNmWKaIwAJ711YH_9CdttTKuXkEPstCKw"/>
          <p:cNvPicPr>
            <a:picLocks noChangeAspect="1" noChangeArrowheads="1"/>
          </p:cNvPicPr>
          <p:nvPr/>
        </p:nvPicPr>
        <p:blipFill>
          <a:blip r:embed="rId2" cstate="print"/>
          <a:srcRect/>
          <a:stretch>
            <a:fillRect/>
          </a:stretch>
        </p:blipFill>
        <p:spPr bwMode="auto">
          <a:xfrm>
            <a:off x="2438400" y="1600200"/>
            <a:ext cx="3657600" cy="45674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sz="4000" dirty="0" smtClean="0">
                <a:latin typeface="Garamond" pitchFamily="18" charset="0"/>
              </a:rPr>
              <a:t>Ice Breaker</a:t>
            </a:r>
            <a:endParaRPr lang="en-US" sz="4000" dirty="0">
              <a:latin typeface="Garamond" pitchFamily="18" charset="0"/>
            </a:endParaRPr>
          </a:p>
        </p:txBody>
      </p:sp>
      <p:sp>
        <p:nvSpPr>
          <p:cNvPr id="3" name="Content Placeholder 2"/>
          <p:cNvSpPr>
            <a:spLocks noGrp="1"/>
          </p:cNvSpPr>
          <p:nvPr>
            <p:ph idx="1"/>
          </p:nvPr>
        </p:nvSpPr>
        <p:spPr>
          <a:xfrm>
            <a:off x="457200" y="1828800"/>
            <a:ext cx="7467600" cy="4525963"/>
          </a:xfrm>
        </p:spPr>
        <p:txBody>
          <a:bodyPr/>
          <a:lstStyle/>
          <a:p>
            <a:r>
              <a:rPr lang="en-US" dirty="0" smtClean="0">
                <a:latin typeface="Garamond" pitchFamily="18" charset="0"/>
              </a:rPr>
              <a:t>Name</a:t>
            </a:r>
          </a:p>
          <a:p>
            <a:r>
              <a:rPr lang="en-US" dirty="0" smtClean="0">
                <a:latin typeface="Garamond" pitchFamily="18" charset="0"/>
              </a:rPr>
              <a:t>Year</a:t>
            </a:r>
          </a:p>
          <a:p>
            <a:r>
              <a:rPr lang="en-US" dirty="0" smtClean="0">
                <a:latin typeface="Garamond" pitchFamily="18" charset="0"/>
              </a:rPr>
              <a:t>One thing you would like to learn about professional etiquette</a:t>
            </a:r>
          </a:p>
          <a:p>
            <a:pPr algn="ctr">
              <a:buNone/>
            </a:pPr>
            <a:r>
              <a:rPr lang="en-US" dirty="0" smtClean="0">
                <a:latin typeface="Garamond" pitchFamily="18" charset="0"/>
              </a:rPr>
              <a:t>OR</a:t>
            </a:r>
          </a:p>
          <a:p>
            <a:r>
              <a:rPr lang="en-US" dirty="0" smtClean="0">
                <a:latin typeface="Garamond" pitchFamily="18" charset="0"/>
              </a:rPr>
              <a:t>One thing you know/would like to share about professional etiquette</a:t>
            </a:r>
            <a:endParaRPr lang="en-US" dirty="0" smtClean="0">
              <a:latin typeface="Garamond" pitchFamily="18" charset="0"/>
            </a:endParaRPr>
          </a:p>
          <a:p>
            <a:pPr>
              <a:buNone/>
            </a:pPr>
            <a:endParaRPr lang="en-US" dirty="0">
              <a:latin typeface="Garamond" pitchFamily="18" charset="0"/>
            </a:endParaRPr>
          </a:p>
        </p:txBody>
      </p:sp>
      <p:pic>
        <p:nvPicPr>
          <p:cNvPr id="22530" name="Picture 2" descr="http://momentplay.com/uploads/thmb/65c3cf302afb16734feb5738d57095efbf181980.jpg"/>
          <p:cNvPicPr>
            <a:picLocks noChangeAspect="1" noChangeArrowheads="1"/>
          </p:cNvPicPr>
          <p:nvPr/>
        </p:nvPicPr>
        <p:blipFill>
          <a:blip r:embed="rId2" cstate="print"/>
          <a:srcRect/>
          <a:stretch>
            <a:fillRect/>
          </a:stretch>
        </p:blipFill>
        <p:spPr bwMode="auto">
          <a:xfrm>
            <a:off x="4876800" y="304800"/>
            <a:ext cx="3048000" cy="227896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Our Workshop</a:t>
            </a:r>
            <a:endParaRPr lang="en-US" sz="4000" dirty="0">
              <a:latin typeface="Garamond"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Garamond" pitchFamily="18" charset="0"/>
              </a:rPr>
              <a:t>Making a positive first impression</a:t>
            </a:r>
          </a:p>
          <a:p>
            <a:r>
              <a:rPr lang="en-US" dirty="0" smtClean="0">
                <a:latin typeface="Garamond" pitchFamily="18" charset="0"/>
              </a:rPr>
              <a:t>What is professional attire?</a:t>
            </a:r>
          </a:p>
          <a:p>
            <a:pPr>
              <a:buNone/>
            </a:pPr>
            <a:r>
              <a:rPr lang="en-US" dirty="0" smtClean="0">
                <a:latin typeface="Garamond" pitchFamily="18" charset="0"/>
              </a:rPr>
              <a:t>		Tie tying exercise</a:t>
            </a:r>
          </a:p>
          <a:p>
            <a:r>
              <a:rPr lang="en-US" dirty="0" smtClean="0">
                <a:latin typeface="Garamond" pitchFamily="18" charset="0"/>
              </a:rPr>
              <a:t>Key pieces to purchase</a:t>
            </a:r>
          </a:p>
          <a:p>
            <a:r>
              <a:rPr lang="en-US" dirty="0" smtClean="0">
                <a:latin typeface="Garamond" pitchFamily="18" charset="0"/>
              </a:rPr>
              <a:t>Building your wardrobe</a:t>
            </a:r>
          </a:p>
          <a:p>
            <a:pPr>
              <a:buNone/>
            </a:pPr>
            <a:r>
              <a:rPr lang="en-US" dirty="0" smtClean="0">
                <a:latin typeface="Garamond" pitchFamily="18" charset="0"/>
              </a:rPr>
              <a:t>		Online shopping exercise</a:t>
            </a:r>
          </a:p>
          <a:p>
            <a:r>
              <a:rPr lang="en-US" dirty="0" smtClean="0">
                <a:latin typeface="Garamond" pitchFamily="18" charset="0"/>
              </a:rPr>
              <a:t>Business social events dos and don’ts</a:t>
            </a:r>
          </a:p>
          <a:p>
            <a:r>
              <a:rPr lang="en-US" dirty="0" smtClean="0">
                <a:latin typeface="Garamond" pitchFamily="18" charset="0"/>
              </a:rPr>
              <a:t>Thank you notes</a:t>
            </a:r>
          </a:p>
          <a:p>
            <a:pPr>
              <a:buNone/>
            </a:pPr>
            <a:r>
              <a:rPr lang="en-US" dirty="0" smtClean="0">
                <a:latin typeface="Garamond" pitchFamily="18" charset="0"/>
              </a:rPr>
              <a:t>		Class writing exercise</a:t>
            </a:r>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Positive First Impression</a:t>
            </a:r>
            <a:endParaRPr lang="en-US" sz="4000" dirty="0">
              <a:latin typeface="Garamond" pitchFamily="18" charset="0"/>
            </a:endParaRPr>
          </a:p>
        </p:txBody>
      </p:sp>
      <p:sp>
        <p:nvSpPr>
          <p:cNvPr id="3" name="Content Placeholder 2"/>
          <p:cNvSpPr>
            <a:spLocks noGrp="1"/>
          </p:cNvSpPr>
          <p:nvPr>
            <p:ph idx="1"/>
          </p:nvPr>
        </p:nvSpPr>
        <p:spPr/>
        <p:txBody>
          <a:bodyPr/>
          <a:lstStyle/>
          <a:p>
            <a:pPr algn="ctr">
              <a:buNone/>
            </a:pPr>
            <a:r>
              <a:rPr lang="en-US" u="sng" dirty="0" smtClean="0">
                <a:latin typeface="Garamond" pitchFamily="18" charset="0"/>
              </a:rPr>
              <a:t>Areas of focus:</a:t>
            </a:r>
          </a:p>
          <a:p>
            <a:pPr marL="514350" indent="-514350"/>
            <a:r>
              <a:rPr lang="en-US" dirty="0" smtClean="0">
                <a:latin typeface="Garamond" pitchFamily="18" charset="0"/>
              </a:rPr>
              <a:t>The manner in which you enter the room</a:t>
            </a:r>
          </a:p>
          <a:p>
            <a:pPr marL="514350" indent="-514350">
              <a:buNone/>
            </a:pPr>
            <a:endParaRPr lang="en-US" dirty="0" smtClean="0">
              <a:latin typeface="Garamond" pitchFamily="18" charset="0"/>
            </a:endParaRPr>
          </a:p>
          <a:p>
            <a:pPr marL="514350" indent="-514350"/>
            <a:r>
              <a:rPr lang="en-US" dirty="0" smtClean="0">
                <a:latin typeface="Garamond" pitchFamily="18" charset="0"/>
              </a:rPr>
              <a:t>The nonverbal messages you </a:t>
            </a:r>
          </a:p>
          <a:p>
            <a:pPr marL="514350" indent="-514350">
              <a:buNone/>
            </a:pPr>
            <a:r>
              <a:rPr lang="en-US" dirty="0" smtClean="0">
                <a:latin typeface="Garamond" pitchFamily="18" charset="0"/>
              </a:rPr>
              <a:t>	send the moments following </a:t>
            </a:r>
            <a:br>
              <a:rPr lang="en-US" dirty="0" smtClean="0">
                <a:latin typeface="Garamond" pitchFamily="18" charset="0"/>
              </a:rPr>
            </a:br>
            <a:r>
              <a:rPr lang="en-US" dirty="0" smtClean="0">
                <a:latin typeface="Garamond" pitchFamily="18" charset="0"/>
              </a:rPr>
              <a:t>your entrance.</a:t>
            </a:r>
          </a:p>
          <a:p>
            <a:endParaRPr lang="en-US" dirty="0"/>
          </a:p>
        </p:txBody>
      </p:sp>
      <p:pic>
        <p:nvPicPr>
          <p:cNvPr id="32770" name="Picture 2" descr="http://beyondinsurance.files.wordpress.com/2012/05/first-impression2.jpg"/>
          <p:cNvPicPr>
            <a:picLocks noChangeAspect="1" noChangeArrowheads="1"/>
          </p:cNvPicPr>
          <p:nvPr/>
        </p:nvPicPr>
        <p:blipFill>
          <a:blip r:embed="rId2" cstate="print"/>
          <a:srcRect/>
          <a:stretch>
            <a:fillRect/>
          </a:stretch>
        </p:blipFill>
        <p:spPr bwMode="auto">
          <a:xfrm>
            <a:off x="6096001" y="3048000"/>
            <a:ext cx="2514600" cy="36099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Making a First Impression</a:t>
            </a:r>
            <a:endParaRPr lang="en-US" sz="4000" dirty="0">
              <a:latin typeface="Garamond" pitchFamily="18" charset="0"/>
            </a:endParaRPr>
          </a:p>
        </p:txBody>
      </p:sp>
      <p:sp>
        <p:nvSpPr>
          <p:cNvPr id="3" name="Content Placeholder 2"/>
          <p:cNvSpPr>
            <a:spLocks noGrp="1"/>
          </p:cNvSpPr>
          <p:nvPr>
            <p:ph idx="1"/>
          </p:nvPr>
        </p:nvSpPr>
        <p:spPr/>
        <p:txBody>
          <a:bodyPr>
            <a:normAutofit/>
          </a:bodyPr>
          <a:lstStyle/>
          <a:p>
            <a:pPr marL="457200" indent="-457200"/>
            <a:r>
              <a:rPr lang="en-US" sz="2600" dirty="0" smtClean="0">
                <a:latin typeface="Garamond" pitchFamily="18" charset="0"/>
              </a:rPr>
              <a:t>Think before entering the room: “What impression do I want to convey?”</a:t>
            </a:r>
          </a:p>
          <a:p>
            <a:pPr marL="457200" indent="-457200"/>
            <a:r>
              <a:rPr lang="en-US" sz="2600" dirty="0" smtClean="0">
                <a:latin typeface="Garamond" pitchFamily="18" charset="0"/>
              </a:rPr>
              <a:t>Rehearse a mental image of yourself successfully making a good entrance, with confidence, making great eye contact and smiling</a:t>
            </a:r>
          </a:p>
          <a:p>
            <a:pPr marL="457200" indent="-457200"/>
            <a:r>
              <a:rPr lang="en-US" sz="2600" dirty="0" smtClean="0">
                <a:latin typeface="Garamond" pitchFamily="18" charset="0"/>
              </a:rPr>
              <a:t>Use positive talk when creating this </a:t>
            </a:r>
          </a:p>
          <a:p>
            <a:pPr marL="457200" indent="-457200">
              <a:buNone/>
            </a:pPr>
            <a:r>
              <a:rPr lang="en-US" sz="2600" dirty="0" smtClean="0">
                <a:latin typeface="Garamond" pitchFamily="18" charset="0"/>
              </a:rPr>
              <a:t>	image, and use it against any objections</a:t>
            </a:r>
          </a:p>
          <a:p>
            <a:pPr marL="457200" indent="-457200"/>
            <a:r>
              <a:rPr lang="en-US" sz="2600" dirty="0" smtClean="0">
                <a:latin typeface="Garamond" pitchFamily="18" charset="0"/>
              </a:rPr>
              <a:t>Be yourself </a:t>
            </a:r>
          </a:p>
          <a:p>
            <a:pPr marL="457200" indent="-457200"/>
            <a:r>
              <a:rPr lang="en-US" sz="2600" b="1" dirty="0" smtClean="0">
                <a:latin typeface="Garamond" pitchFamily="18" charset="0"/>
              </a:rPr>
              <a:t>RELAX! </a:t>
            </a:r>
          </a:p>
          <a:p>
            <a:endParaRPr lang="en-US" dirty="0"/>
          </a:p>
        </p:txBody>
      </p:sp>
      <p:pic>
        <p:nvPicPr>
          <p:cNvPr id="31746" name="Picture 2" descr="http://2.bp.blogspot.com/__-VnnO89834/TJ4ZXGAuFWI/AAAAAAAAAA0/tU5bsMJ3OHw/s1600/reflection+pic.jpg"/>
          <p:cNvPicPr>
            <a:picLocks noChangeAspect="1" noChangeArrowheads="1"/>
          </p:cNvPicPr>
          <p:nvPr/>
        </p:nvPicPr>
        <p:blipFill>
          <a:blip r:embed="rId2" cstate="print"/>
          <a:srcRect/>
          <a:stretch>
            <a:fillRect/>
          </a:stretch>
        </p:blipFill>
        <p:spPr bwMode="auto">
          <a:xfrm>
            <a:off x="6309212" y="3429000"/>
            <a:ext cx="2529988" cy="31701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latin typeface="Garamond" pitchFamily="18" charset="0"/>
              </a:rPr>
              <a:t>Be confident </a:t>
            </a:r>
            <a:r>
              <a:rPr lang="en-US" sz="4000" dirty="0" smtClean="0">
                <a:latin typeface="Garamond" pitchFamily="18" charset="0"/>
              </a:rPr>
              <a:t>through </a:t>
            </a:r>
            <a:br>
              <a:rPr lang="en-US" sz="4000" dirty="0" smtClean="0">
                <a:latin typeface="Garamond" pitchFamily="18" charset="0"/>
              </a:rPr>
            </a:br>
            <a:r>
              <a:rPr lang="en-US" sz="4000" dirty="0" smtClean="0">
                <a:latin typeface="Garamond" pitchFamily="18" charset="0"/>
              </a:rPr>
              <a:t>Nonverbal Communication</a:t>
            </a:r>
            <a:endParaRPr lang="en-US" sz="4000" dirty="0">
              <a:latin typeface="Garamond" pitchFamily="18" charset="0"/>
            </a:endParaRPr>
          </a:p>
        </p:txBody>
      </p:sp>
      <p:sp>
        <p:nvSpPr>
          <p:cNvPr id="3" name="Content Placeholder 2"/>
          <p:cNvSpPr>
            <a:spLocks noGrp="1"/>
          </p:cNvSpPr>
          <p:nvPr>
            <p:ph idx="1"/>
          </p:nvPr>
        </p:nvSpPr>
        <p:spPr>
          <a:xfrm>
            <a:off x="457200" y="1600200"/>
            <a:ext cx="7924800" cy="4525963"/>
          </a:xfrm>
        </p:spPr>
        <p:txBody>
          <a:bodyPr>
            <a:normAutofit/>
          </a:bodyPr>
          <a:lstStyle/>
          <a:p>
            <a:pPr>
              <a:buNone/>
            </a:pPr>
            <a:r>
              <a:rPr lang="en-US" sz="3600" i="1" dirty="0" smtClean="0"/>
              <a:t>“</a:t>
            </a:r>
            <a:r>
              <a:rPr lang="en-US" sz="2800" i="1" dirty="0" smtClean="0">
                <a:latin typeface="Garamond" pitchFamily="18" charset="0"/>
              </a:rPr>
              <a:t>Visual components and the way a person’s voice sounds account for 93% of the person’s believability” (Clarke, 2005</a:t>
            </a:r>
            <a:r>
              <a:rPr lang="en-US" sz="2800" i="1" dirty="0" smtClean="0">
                <a:latin typeface="Garamond" pitchFamily="18" charset="0"/>
              </a:rPr>
              <a:t>)</a:t>
            </a:r>
            <a:endParaRPr lang="en-US" sz="2800" i="1" dirty="0" smtClean="0">
              <a:latin typeface="Garamond" pitchFamily="18" charset="0"/>
            </a:endParaRPr>
          </a:p>
        </p:txBody>
      </p:sp>
      <p:pic>
        <p:nvPicPr>
          <p:cNvPr id="30722" name="Picture 2" descr="Best Body Language"/>
          <p:cNvPicPr>
            <a:picLocks noChangeAspect="1" noChangeArrowheads="1"/>
          </p:cNvPicPr>
          <p:nvPr/>
        </p:nvPicPr>
        <p:blipFill>
          <a:blip r:embed="rId2" cstate="print"/>
          <a:srcRect/>
          <a:stretch>
            <a:fillRect/>
          </a:stretch>
        </p:blipFill>
        <p:spPr bwMode="auto">
          <a:xfrm>
            <a:off x="2971800" y="3124200"/>
            <a:ext cx="2970784" cy="3429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Nonverbal Cues</a:t>
            </a:r>
            <a:endParaRPr lang="en-US" sz="4000" dirty="0">
              <a:latin typeface="Garamond" pitchFamily="18" charset="0"/>
            </a:endParaRPr>
          </a:p>
        </p:txBody>
      </p:sp>
      <p:sp>
        <p:nvSpPr>
          <p:cNvPr id="3" name="Content Placeholder 2"/>
          <p:cNvSpPr>
            <a:spLocks noGrp="1"/>
          </p:cNvSpPr>
          <p:nvPr>
            <p:ph sz="half" idx="1"/>
          </p:nvPr>
        </p:nvSpPr>
        <p:spPr/>
        <p:txBody>
          <a:bodyPr>
            <a:normAutofit fontScale="55000" lnSpcReduction="20000"/>
          </a:bodyPr>
          <a:lstStyle/>
          <a:p>
            <a:pPr>
              <a:buNone/>
            </a:pPr>
            <a:r>
              <a:rPr lang="en-US" sz="4200" b="1" dirty="0" smtClean="0">
                <a:latin typeface="Garamond" pitchFamily="18" charset="0"/>
              </a:rPr>
              <a:t>Appearance:</a:t>
            </a:r>
            <a:r>
              <a:rPr lang="en-US" sz="4200" dirty="0" smtClean="0">
                <a:latin typeface="Garamond" pitchFamily="18" charset="0"/>
              </a:rPr>
              <a:t> </a:t>
            </a:r>
          </a:p>
          <a:p>
            <a:pPr marL="457200" indent="-457200"/>
            <a:r>
              <a:rPr lang="en-US" sz="4000" dirty="0" smtClean="0">
                <a:latin typeface="Garamond" pitchFamily="18" charset="0"/>
              </a:rPr>
              <a:t>Neat and professional. Keep hair tidy, clothes pressed and fitted and be well groomed. </a:t>
            </a:r>
          </a:p>
          <a:p>
            <a:pPr marL="457200" indent="-457200"/>
            <a:r>
              <a:rPr lang="en-US" sz="4000" dirty="0" smtClean="0">
                <a:latin typeface="Garamond" pitchFamily="18" charset="0"/>
              </a:rPr>
              <a:t>Take cues from upper level management on appropriate professional appearance</a:t>
            </a:r>
            <a:r>
              <a:rPr lang="en-US" sz="4000" dirty="0" smtClean="0">
                <a:latin typeface="Garamond" pitchFamily="18" charset="0"/>
              </a:rPr>
              <a:t>.</a:t>
            </a:r>
            <a:endParaRPr lang="en-US" sz="4000" dirty="0" smtClean="0">
              <a:latin typeface="Garamond" pitchFamily="18" charset="0"/>
            </a:endParaRPr>
          </a:p>
          <a:p>
            <a:endParaRPr lang="en-US" dirty="0">
              <a:latin typeface="Garamond" pitchFamily="18" charset="0"/>
            </a:endParaRPr>
          </a:p>
        </p:txBody>
      </p:sp>
      <p:sp>
        <p:nvSpPr>
          <p:cNvPr id="5" name="Content Placeholder 4"/>
          <p:cNvSpPr>
            <a:spLocks noGrp="1"/>
          </p:cNvSpPr>
          <p:nvPr>
            <p:ph sz="half" idx="2"/>
          </p:nvPr>
        </p:nvSpPr>
        <p:spPr>
          <a:xfrm>
            <a:off x="4267200" y="1600200"/>
            <a:ext cx="4267200" cy="4525963"/>
          </a:xfrm>
        </p:spPr>
        <p:txBody>
          <a:bodyPr>
            <a:normAutofit fontScale="55000" lnSpcReduction="20000"/>
          </a:bodyPr>
          <a:lstStyle/>
          <a:p>
            <a:pPr>
              <a:buNone/>
            </a:pPr>
            <a:r>
              <a:rPr lang="en-US" sz="4200" b="1" dirty="0" smtClean="0">
                <a:latin typeface="Garamond" pitchFamily="18" charset="0"/>
              </a:rPr>
              <a:t>Eye Contact:</a:t>
            </a:r>
          </a:p>
          <a:p>
            <a:pPr marL="457200" indent="-457200"/>
            <a:r>
              <a:rPr lang="en-US" sz="4000" dirty="0" smtClean="0">
                <a:latin typeface="Garamond" pitchFamily="18" charset="0"/>
              </a:rPr>
              <a:t>Strong consistent eye contact shows that you are interested.</a:t>
            </a:r>
          </a:p>
          <a:p>
            <a:pPr marL="457200" indent="-457200"/>
            <a:r>
              <a:rPr lang="en-US" sz="4000" dirty="0" smtClean="0">
                <a:latin typeface="Garamond" pitchFamily="18" charset="0"/>
              </a:rPr>
              <a:t>Helps engage in your audience and keeps people engaged in what you have to say</a:t>
            </a:r>
            <a:r>
              <a:rPr lang="en-US" sz="4000" dirty="0" smtClean="0">
                <a:latin typeface="Garamond" pitchFamily="18" charset="0"/>
              </a:rPr>
              <a:t>.</a:t>
            </a:r>
          </a:p>
          <a:p>
            <a:pPr>
              <a:buNone/>
            </a:pPr>
            <a:r>
              <a:rPr lang="en-US" sz="4200" b="1" dirty="0" smtClean="0">
                <a:latin typeface="Garamond" pitchFamily="18" charset="0"/>
              </a:rPr>
              <a:t>Facial Expressions:</a:t>
            </a:r>
            <a:endParaRPr lang="en-US" sz="4200" dirty="0" smtClean="0">
              <a:latin typeface="Garamond" pitchFamily="18" charset="0"/>
            </a:endParaRPr>
          </a:p>
          <a:p>
            <a:pPr marL="457200" indent="-457200"/>
            <a:r>
              <a:rPr lang="en-US" sz="4000" dirty="0" smtClean="0">
                <a:latin typeface="Garamond" pitchFamily="18" charset="0"/>
              </a:rPr>
              <a:t>Smile often when meeting new people or presenting information, make sure your other expressions match your smile.</a:t>
            </a:r>
          </a:p>
          <a:p>
            <a:pPr marL="457200" indent="-457200"/>
            <a:r>
              <a:rPr lang="en-US" sz="4000" dirty="0" smtClean="0">
                <a:latin typeface="Garamond" pitchFamily="18" charset="0"/>
              </a:rPr>
              <a:t>Avoid frowning –ask questions to clarify confusion</a:t>
            </a:r>
          </a:p>
          <a:p>
            <a:pPr>
              <a:buNone/>
            </a:pPr>
            <a:endParaRPr lang="en-US" dirty="0"/>
          </a:p>
        </p:txBody>
      </p:sp>
      <p:pic>
        <p:nvPicPr>
          <p:cNvPr id="40962" name="Picture 2" descr="http://us.123rf.com/400wm/400/400/iofoto/iofoto0711/iofoto071102533/2115328-businesspeople-sitting-at-conference-table-talking-and-smiling.jpg"/>
          <p:cNvPicPr>
            <a:picLocks noChangeAspect="1" noChangeArrowheads="1"/>
          </p:cNvPicPr>
          <p:nvPr/>
        </p:nvPicPr>
        <p:blipFill>
          <a:blip r:embed="rId2" cstate="print"/>
          <a:srcRect/>
          <a:stretch>
            <a:fillRect/>
          </a:stretch>
        </p:blipFill>
        <p:spPr bwMode="auto">
          <a:xfrm>
            <a:off x="609600" y="4419600"/>
            <a:ext cx="3200400" cy="222199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Garamond" pitchFamily="18" charset="0"/>
              </a:rPr>
              <a:t>Nonverbal Cues</a:t>
            </a:r>
            <a:endParaRPr lang="en-US" sz="4000" dirty="0">
              <a:latin typeface="Garamond" pitchFamily="18" charset="0"/>
            </a:endParaRPr>
          </a:p>
        </p:txBody>
      </p:sp>
      <p:sp>
        <p:nvSpPr>
          <p:cNvPr id="3" name="Content Placeholder 2"/>
          <p:cNvSpPr>
            <a:spLocks noGrp="1"/>
          </p:cNvSpPr>
          <p:nvPr>
            <p:ph idx="1"/>
          </p:nvPr>
        </p:nvSpPr>
        <p:spPr>
          <a:xfrm>
            <a:off x="457200" y="1905000"/>
            <a:ext cx="7467600" cy="4525963"/>
          </a:xfrm>
        </p:spPr>
        <p:txBody>
          <a:bodyPr>
            <a:normAutofit fontScale="70000" lnSpcReduction="20000"/>
          </a:bodyPr>
          <a:lstStyle/>
          <a:p>
            <a:pPr>
              <a:buNone/>
            </a:pPr>
            <a:r>
              <a:rPr lang="en-US" sz="3600" b="1" dirty="0" smtClean="0">
                <a:latin typeface="Garamond" pitchFamily="18" charset="0"/>
              </a:rPr>
              <a:t>Gestures:</a:t>
            </a:r>
          </a:p>
          <a:p>
            <a:pPr marL="457200" indent="-457200"/>
            <a:r>
              <a:rPr lang="en-US" sz="3200" dirty="0" smtClean="0">
                <a:latin typeface="Garamond" pitchFamily="18" charset="0"/>
              </a:rPr>
              <a:t>Nod your head when someone is speaking to indicate you are actively listening.</a:t>
            </a:r>
          </a:p>
          <a:p>
            <a:pPr marL="457200" indent="-457200"/>
            <a:r>
              <a:rPr lang="en-US" sz="3200" dirty="0" smtClean="0">
                <a:latin typeface="Garamond" pitchFamily="18" charset="0"/>
              </a:rPr>
              <a:t>Greet people with a firm hand shake.</a:t>
            </a:r>
          </a:p>
          <a:p>
            <a:pPr marL="457200" indent="-457200"/>
            <a:r>
              <a:rPr lang="en-US" sz="3200" dirty="0" smtClean="0">
                <a:latin typeface="Garamond" pitchFamily="18" charset="0"/>
              </a:rPr>
              <a:t>Hold the door for your colleagues as a gesture of respect.</a:t>
            </a:r>
          </a:p>
          <a:p>
            <a:pPr marL="457200" indent="-457200"/>
            <a:r>
              <a:rPr lang="en-US" sz="3200" dirty="0" smtClean="0">
                <a:latin typeface="Garamond" pitchFamily="18" charset="0"/>
              </a:rPr>
              <a:t>Avoiding standing with your hands folded or in your  pockets.</a:t>
            </a:r>
          </a:p>
          <a:p>
            <a:pPr>
              <a:buNone/>
            </a:pPr>
            <a:r>
              <a:rPr lang="en-US" sz="3600" b="1" dirty="0" smtClean="0">
                <a:latin typeface="Garamond" pitchFamily="18" charset="0"/>
              </a:rPr>
              <a:t>Posture:</a:t>
            </a:r>
          </a:p>
          <a:p>
            <a:pPr marL="457200" indent="-457200"/>
            <a:r>
              <a:rPr lang="en-US" sz="3200" dirty="0" smtClean="0">
                <a:latin typeface="Garamond" pitchFamily="18" charset="0"/>
              </a:rPr>
              <a:t>Great posture is an integral part of your nonverbal communication</a:t>
            </a:r>
          </a:p>
          <a:p>
            <a:pPr marL="457200" indent="-457200"/>
            <a:r>
              <a:rPr lang="en-US" sz="3200" dirty="0" smtClean="0">
                <a:latin typeface="Garamond" pitchFamily="18" charset="0"/>
              </a:rPr>
              <a:t>Walk in a purposeful, calm, natural manner---communicates trustworthiness and self-assurance. </a:t>
            </a:r>
          </a:p>
          <a:p>
            <a:pPr marL="457200" indent="-457200"/>
            <a:r>
              <a:rPr lang="en-US" sz="3200" dirty="0" smtClean="0">
                <a:latin typeface="Garamond" pitchFamily="18" charset="0"/>
              </a:rPr>
              <a:t>Poor posture like leaning or slouching makes you look uninterested in your environment</a:t>
            </a:r>
          </a:p>
          <a:p>
            <a:pPr>
              <a:buNone/>
            </a:pPr>
            <a:endParaRPr lang="en-US" dirty="0"/>
          </a:p>
        </p:txBody>
      </p:sp>
      <p:pic>
        <p:nvPicPr>
          <p:cNvPr id="39938" name="Picture 2" descr="http://publishingperspectives.com/wp-content/uploads/2010/01/Handshake-300x299.jpg"/>
          <p:cNvPicPr>
            <a:picLocks noChangeAspect="1" noChangeArrowheads="1"/>
          </p:cNvPicPr>
          <p:nvPr/>
        </p:nvPicPr>
        <p:blipFill>
          <a:blip r:embed="rId2" cstate="print"/>
          <a:srcRect/>
          <a:stretch>
            <a:fillRect/>
          </a:stretch>
        </p:blipFill>
        <p:spPr bwMode="auto">
          <a:xfrm>
            <a:off x="4343400" y="228600"/>
            <a:ext cx="1863587" cy="1857376"/>
          </a:xfrm>
          <a:prstGeom prst="rect">
            <a:avLst/>
          </a:prstGeom>
          <a:noFill/>
        </p:spPr>
      </p:pic>
    </p:spTree>
  </p:cSld>
  <p:clrMapOvr>
    <a:masterClrMapping/>
  </p:clrMapOvr>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2048</TotalTime>
  <Words>789</Words>
  <Application>Microsoft Office PowerPoint</Application>
  <PresentationFormat>On-screen Show (4:3)</PresentationFormat>
  <Paragraphs>201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Technic</vt:lpstr>
      <vt:lpstr>Slide 1</vt:lpstr>
      <vt:lpstr>Professional Etiquette  Attire and Events</vt:lpstr>
      <vt:lpstr>Ice Breaker</vt:lpstr>
      <vt:lpstr>Our Workshop</vt:lpstr>
      <vt:lpstr>Positive First Impression</vt:lpstr>
      <vt:lpstr>Making a First Impression</vt:lpstr>
      <vt:lpstr>Be confident through  Nonverbal Communication</vt:lpstr>
      <vt:lpstr>Nonverbal Cues</vt:lpstr>
      <vt:lpstr>Nonverbal Cues</vt:lpstr>
      <vt:lpstr>Nonverbal Cues</vt:lpstr>
      <vt:lpstr>Proper Introductions</vt:lpstr>
      <vt:lpstr>Professional Attire 101</vt:lpstr>
      <vt:lpstr>Professional Attire 101</vt:lpstr>
      <vt:lpstr>Professional Attire 101</vt:lpstr>
      <vt:lpstr>Professional Attire 101</vt:lpstr>
      <vt:lpstr>How To: Tie a Tie Exercise</vt:lpstr>
      <vt:lpstr>Staple Pieces to Purchase</vt:lpstr>
      <vt:lpstr>Staple Pieces to Purchase</vt:lpstr>
      <vt:lpstr>Adding Interest to your Work Attire</vt:lpstr>
      <vt:lpstr>Where to Shop</vt:lpstr>
      <vt:lpstr>Building Your Wardrobe</vt:lpstr>
      <vt:lpstr>Holiday Office Parties 10 Dos and Don’ts</vt:lpstr>
      <vt:lpstr>Holiday “Office” Parties</vt:lpstr>
      <vt:lpstr>Holiday “Office” Parties</vt:lpstr>
      <vt:lpstr>Celebrations in the Office</vt:lpstr>
      <vt:lpstr>Thank You Notes</vt:lpstr>
      <vt:lpstr>Questions?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Sarah</cp:lastModifiedBy>
  <cp:revision>64</cp:revision>
  <dcterms:created xsi:type="dcterms:W3CDTF">2012-10-28T15:45:26Z</dcterms:created>
  <dcterms:modified xsi:type="dcterms:W3CDTF">2012-10-30T16:26:55Z</dcterms:modified>
</cp:coreProperties>
</file>